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8" r:id="rId2"/>
    <p:sldId id="282" r:id="rId3"/>
    <p:sldId id="259" r:id="rId4"/>
    <p:sldId id="260" r:id="rId5"/>
    <p:sldId id="329" r:id="rId6"/>
    <p:sldId id="348" r:id="rId7"/>
    <p:sldId id="323" r:id="rId8"/>
    <p:sldId id="330" r:id="rId9"/>
    <p:sldId id="338" r:id="rId10"/>
    <p:sldId id="325" r:id="rId11"/>
    <p:sldId id="326" r:id="rId12"/>
    <p:sldId id="321" r:id="rId13"/>
    <p:sldId id="271" r:id="rId14"/>
    <p:sldId id="350" r:id="rId15"/>
    <p:sldId id="344" r:id="rId16"/>
    <p:sldId id="349" r:id="rId17"/>
    <p:sldId id="339" r:id="rId18"/>
    <p:sldId id="332" r:id="rId19"/>
    <p:sldId id="334" r:id="rId20"/>
    <p:sldId id="333" r:id="rId21"/>
    <p:sldId id="335" r:id="rId22"/>
    <p:sldId id="336" r:id="rId23"/>
    <p:sldId id="278" r:id="rId24"/>
    <p:sldId id="346" r:id="rId25"/>
    <p:sldId id="347" r:id="rId26"/>
    <p:sldId id="34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Young" initials="AY" lastIdx="6" clrIdx="0">
    <p:extLst/>
  </p:cmAuthor>
  <p:cmAuthor id="2" name="Scott McFatridge" initials="SM" lastIdx="11" clrIdx="1">
    <p:extLst/>
  </p:cmAuthor>
  <p:cmAuthor id="3" name="Eberhardt,Ewen [NCR]" initials="E[" lastIdx="7" clrIdx="2"/>
  <p:cmAuthor id="4" name="Dunford,Wendy [NCR]" initials="D[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25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88016" autoAdjust="0"/>
  </p:normalViewPr>
  <p:slideViewPr>
    <p:cSldViewPr snapToObjects="1">
      <p:cViewPr varScale="1">
        <p:scale>
          <a:sx n="117" d="100"/>
          <a:sy n="117" d="100"/>
        </p:scale>
        <p:origin x="114" y="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cfatri\AppData\Local\Microsoft\Windows\Temporary%20Internet%20Files\Content.Outlook\0HZ6CVO5\Copy%20of%20SMC%20Data%20for%20Mathias_figures%20for%20Schad%20report_final%20%2022012018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cfatri\AppData\Local\Microsoft\Windows\Temporary%20Internet%20Files\Content.Outlook\0HZ6CVO5\Copy%20of%20SMC%20Data%20for%20Mathias_figures%20for%20Schad%20report_final%20%2022012018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cfatri\AppData\Local\Microsoft\Windows\Temporary%20Internet%20Files\Content.Outlook\0HZ6CVO5\Copy%20of%20SMC%20Data%20for%20Mathias_figures%20for%20Schad%20report_final%20%2022012018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cfatri\AppData\Local\Microsoft\Windows\Temporary%20Internet%20Files\Content.Outlook\0HZ6CVO5\Copy%20of%20SMC%20Data%20for%20Mathias_figures%20for%20Schad%20report_final%20%2022012018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1.'!$C$1:$C$2</c:f>
              <c:strCache>
                <c:ptCount val="2"/>
                <c:pt idx="0">
                  <c:v>Conservation management  and recovery outcomes for SAR would:</c:v>
                </c:pt>
                <c:pt idx="1">
                  <c:v>Improve</c:v>
                </c:pt>
              </c:strCache>
            </c:strRef>
          </c:tx>
          <c:spPr>
            <a:solidFill>
              <a:srgbClr val="725BA7"/>
            </a:solidFill>
            <a:ln>
              <a:noFill/>
            </a:ln>
            <a:effectLst/>
          </c:spPr>
          <c:invertIfNegative val="0"/>
          <c:cat>
            <c:multiLvlStrRef>
              <c:f>'Figure 1.'!$A$3:$B$18</c:f>
              <c:multiLvlStrCache>
                <c:ptCount val="6"/>
                <c:lvl>
                  <c:pt idx="0">
                    <c:v>Government (n=8)</c:v>
                  </c:pt>
                  <c:pt idx="1">
                    <c:v>Industry (n=15)</c:v>
                  </c:pt>
                  <c:pt idx="2">
                    <c:v>ENGOs (n=36)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(n=32)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1.'!$C$3:$C$18</c:f>
              <c:numCache>
                <c:formatCode>General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33</c:v>
                </c:pt>
                <c:pt idx="3">
                  <c:v>7</c:v>
                </c:pt>
                <c:pt idx="4">
                  <c:v>12</c:v>
                </c:pt>
                <c:pt idx="5">
                  <c:v>25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BB-4B1F-A315-7DF127E385BD}"/>
            </c:ext>
          </c:extLst>
        </c:ser>
        <c:ser>
          <c:idx val="2"/>
          <c:order val="1"/>
          <c:tx>
            <c:strRef>
              <c:f>'Figure 1.'!$D$1:$D$2</c:f>
              <c:strCache>
                <c:ptCount val="2"/>
                <c:pt idx="0">
                  <c:v>Conservation management  and recovery outcomes for SAR would:</c:v>
                </c:pt>
                <c:pt idx="1">
                  <c:v>No change</c:v>
                </c:pt>
              </c:strCache>
            </c:strRef>
          </c:tx>
          <c:spPr>
            <a:solidFill>
              <a:srgbClr val="435363"/>
            </a:solidFill>
            <a:ln>
              <a:noFill/>
            </a:ln>
            <a:effectLst/>
          </c:spPr>
          <c:invertIfNegative val="0"/>
          <c:cat>
            <c:multiLvlStrRef>
              <c:f>'Figure 1.'!$A$3:$B$18</c:f>
              <c:multiLvlStrCache>
                <c:ptCount val="6"/>
                <c:lvl>
                  <c:pt idx="0">
                    <c:v>Government (n=8)</c:v>
                  </c:pt>
                  <c:pt idx="1">
                    <c:v>Industry (n=15)</c:v>
                  </c:pt>
                  <c:pt idx="2">
                    <c:v>ENGOs (n=36)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(n=32)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1.'!$D$3:$D$18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BB-4B1F-A315-7DF127E385BD}"/>
            </c:ext>
          </c:extLst>
        </c:ser>
        <c:ser>
          <c:idx val="1"/>
          <c:order val="2"/>
          <c:tx>
            <c:strRef>
              <c:f>'Figure 1.'!$E$1:$E$2</c:f>
              <c:strCache>
                <c:ptCount val="2"/>
                <c:pt idx="0">
                  <c:v>Conservation management  and recovery outcomes for SAR would:</c:v>
                </c:pt>
                <c:pt idx="1">
                  <c:v>Get worse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1.'!$A$3:$B$18</c:f>
              <c:multiLvlStrCache>
                <c:ptCount val="6"/>
                <c:lvl>
                  <c:pt idx="0">
                    <c:v>Government (n=8)</c:v>
                  </c:pt>
                  <c:pt idx="1">
                    <c:v>Industry (n=15)</c:v>
                  </c:pt>
                  <c:pt idx="2">
                    <c:v>ENGOs (n=36)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(n=32)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1.'!$E$3:$E$18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BB-4B1F-A315-7DF127E3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962976"/>
        <c:axId val="5539635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'Figure 1.'!$F$2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'Figure 1.'!$A$3:$B$18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Government (n=8)</c:v>
                        </c:pt>
                        <c:pt idx="1">
                          <c:v>Industry (n=15)</c:v>
                        </c:pt>
                        <c:pt idx="2">
                          <c:v>ENGOs (n=36)</c:v>
                        </c:pt>
                        <c:pt idx="3">
                          <c:v>Government (n=10)</c:v>
                        </c:pt>
                        <c:pt idx="4">
                          <c:v>Industry (n=14)</c:v>
                        </c:pt>
                        <c:pt idx="5">
                          <c:v>ENGOs (n=32)</c:v>
                        </c:pt>
                      </c:lvl>
                      <c:lvl>
                        <c:pt idx="0">
                          <c:v>Place-Based Approaches</c:v>
                        </c:pt>
                        <c:pt idx="3">
                          <c:v>Economic Instruments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'Figure 1.'!$F$3:$F$18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8</c:v>
                      </c:pt>
                      <c:pt idx="1">
                        <c:v>15</c:v>
                      </c:pt>
                      <c:pt idx="2">
                        <c:v>36</c:v>
                      </c:pt>
                      <c:pt idx="3">
                        <c:v>7</c:v>
                      </c:pt>
                      <c:pt idx="4">
                        <c:v>14</c:v>
                      </c:pt>
                      <c:pt idx="5">
                        <c:v>29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CABB-4B1F-A315-7DF127E385BD}"/>
                  </c:ext>
                </c:extLst>
              </c15:ser>
            </c15:filteredBarSeries>
          </c:ext>
        </c:extLst>
      </c:barChart>
      <c:catAx>
        <c:axId val="5539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3536"/>
        <c:crosses val="autoZero"/>
        <c:auto val="1"/>
        <c:lblAlgn val="ctr"/>
        <c:lblOffset val="100"/>
        <c:noMultiLvlLbl val="0"/>
      </c:catAx>
      <c:valAx>
        <c:axId val="5539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50"/>
                  <a:t>% of respondents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2.'!$C$1:$C$2</c:f>
              <c:strCache>
                <c:ptCount val="2"/>
                <c:pt idx="0">
                  <c:v>Public support for SAR policies and programs would:</c:v>
                </c:pt>
                <c:pt idx="1">
                  <c:v>Increase</c:v>
                </c:pt>
              </c:strCache>
            </c:strRef>
          </c:tx>
          <c:spPr>
            <a:solidFill>
              <a:srgbClr val="725BA7"/>
            </a:solidFill>
            <a:ln>
              <a:noFill/>
            </a:ln>
            <a:effectLst/>
          </c:spPr>
          <c:invertIfNegative val="0"/>
          <c:cat>
            <c:multiLvlStrRef>
              <c:f>'Figure 2.'!$A$3:$B$18</c:f>
              <c:multiLvlStrCache>
                <c:ptCount val="6"/>
                <c:lvl>
                  <c:pt idx="0">
                    <c:v>Government (n=9)</c:v>
                  </c:pt>
                  <c:pt idx="1">
                    <c:v>Industry (n=15)</c:v>
                  </c:pt>
                  <c:pt idx="2">
                    <c:v>ENGOs (n=35)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(n=28)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2.'!$C$3:$C$18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23</c:v>
                </c:pt>
                <c:pt idx="3">
                  <c:v>8</c:v>
                </c:pt>
                <c:pt idx="4">
                  <c:v>9</c:v>
                </c:pt>
                <c:pt idx="5">
                  <c:v>20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E-4896-998D-B9F9F296A87F}"/>
            </c:ext>
          </c:extLst>
        </c:ser>
        <c:ser>
          <c:idx val="2"/>
          <c:order val="1"/>
          <c:tx>
            <c:strRef>
              <c:f>'Figure 2.'!$E$1:$E$2</c:f>
              <c:strCache>
                <c:ptCount val="2"/>
                <c:pt idx="0">
                  <c:v>Public support for SAR policies and programs would:</c:v>
                </c:pt>
                <c:pt idx="1">
                  <c:v>No change</c:v>
                </c:pt>
              </c:strCache>
            </c:strRef>
          </c:tx>
          <c:spPr>
            <a:solidFill>
              <a:srgbClr val="435363"/>
            </a:solidFill>
            <a:ln>
              <a:noFill/>
            </a:ln>
            <a:effectLst/>
          </c:spPr>
          <c:invertIfNegative val="0"/>
          <c:cat>
            <c:multiLvlStrRef>
              <c:f>'Figure 2.'!$A$3:$B$18</c:f>
              <c:multiLvlStrCache>
                <c:ptCount val="6"/>
                <c:lvl>
                  <c:pt idx="0">
                    <c:v>Government (n=9)</c:v>
                  </c:pt>
                  <c:pt idx="1">
                    <c:v>Industry (n=15)</c:v>
                  </c:pt>
                  <c:pt idx="2">
                    <c:v>ENGOs (n=35)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(n=28)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2.'!$D$3:$D$18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9E-4896-998D-B9F9F296A87F}"/>
            </c:ext>
          </c:extLst>
        </c:ser>
        <c:ser>
          <c:idx val="1"/>
          <c:order val="2"/>
          <c:tx>
            <c:strRef>
              <c:f>'Figure 2.'!$D$1:$D$2</c:f>
              <c:strCache>
                <c:ptCount val="2"/>
                <c:pt idx="0">
                  <c:v>Public support for SAR policies and programs would:</c:v>
                </c:pt>
                <c:pt idx="1">
                  <c:v>Decrease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2.'!$A$3:$B$18</c:f>
              <c:multiLvlStrCache>
                <c:ptCount val="6"/>
                <c:lvl>
                  <c:pt idx="0">
                    <c:v>Government (n=9)</c:v>
                  </c:pt>
                  <c:pt idx="1">
                    <c:v>Industry (n=15)</c:v>
                  </c:pt>
                  <c:pt idx="2">
                    <c:v>ENGOs (n=35)</c:v>
                  </c:pt>
                  <c:pt idx="3">
                    <c:v>Government (n=10)</c:v>
                  </c:pt>
                  <c:pt idx="4">
                    <c:v>Industry (n=14)</c:v>
                  </c:pt>
                  <c:pt idx="5">
                    <c:v>ENGOs (n=28)</c:v>
                  </c:pt>
                </c:lvl>
                <c:lvl>
                  <c:pt idx="0">
                    <c:v>Place-Based Approaches</c:v>
                  </c:pt>
                  <c:pt idx="3">
                    <c:v>Economic Instruments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2.'!$E$3:$E$18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9E-4896-998D-B9F9F296A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967456"/>
        <c:axId val="5539680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'Figure 2.'!$F$2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'Figure 2.'!$A$3:$B$18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Government (n=9)</c:v>
                        </c:pt>
                        <c:pt idx="1">
                          <c:v>Industry (n=15)</c:v>
                        </c:pt>
                        <c:pt idx="2">
                          <c:v>ENGOs (n=35)</c:v>
                        </c:pt>
                        <c:pt idx="3">
                          <c:v>Government (n=10)</c:v>
                        </c:pt>
                        <c:pt idx="4">
                          <c:v>Industry (n=14)</c:v>
                        </c:pt>
                        <c:pt idx="5">
                          <c:v>ENGOs (n=28)</c:v>
                        </c:pt>
                      </c:lvl>
                      <c:lvl>
                        <c:pt idx="0">
                          <c:v>Place-Based Approaches</c:v>
                        </c:pt>
                        <c:pt idx="3">
                          <c:v>Economic Instruments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'Figure 2.'!$F$3:$F$18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15</c:v>
                      </c:pt>
                      <c:pt idx="2">
                        <c:v>35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28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009E-4896-998D-B9F9F296A87F}"/>
                  </c:ext>
                </c:extLst>
              </c15:ser>
            </c15:filteredBarSeries>
          </c:ext>
        </c:extLst>
      </c:barChart>
      <c:catAx>
        <c:axId val="5539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8016"/>
        <c:crosses val="autoZero"/>
        <c:auto val="1"/>
        <c:lblAlgn val="ctr"/>
        <c:lblOffset val="100"/>
        <c:noMultiLvlLbl val="0"/>
      </c:catAx>
      <c:valAx>
        <c:axId val="55396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baseline="0">
                    <a:effectLst/>
                  </a:rPr>
                  <a:t>% of respondents</a:t>
                </a:r>
                <a:endParaRPr lang="en-CA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02317503241004"/>
          <c:y val="0.22487731925172499"/>
          <c:w val="0.264985147593921"/>
          <c:h val="0.5502453614965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6.'!$A$5</c:f>
              <c:strCache>
                <c:ptCount val="1"/>
                <c:pt idx="0">
                  <c:v>Resources</c:v>
                </c:pt>
              </c:strCache>
            </c:strRef>
          </c:tx>
          <c:spPr>
            <a:solidFill>
              <a:srgbClr val="725BA7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6.'!$B$5:$M$5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C1-4334-8912-DA0521B081F3}"/>
            </c:ext>
          </c:extLst>
        </c:ser>
        <c:ser>
          <c:idx val="1"/>
          <c:order val="1"/>
          <c:tx>
            <c:strRef>
              <c:f>'Figure 6.'!$A$6</c:f>
              <c:strCache>
                <c:ptCount val="1"/>
                <c:pt idx="0">
                  <c:v>Development project approvals</c:v>
                </c:pt>
              </c:strCache>
            </c:strRef>
          </c:tx>
          <c:spPr>
            <a:solidFill>
              <a:srgbClr val="43536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6.'!$B$6:$M$6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C1-4334-8912-DA0521B081F3}"/>
            </c:ext>
          </c:extLst>
        </c:ser>
        <c:ser>
          <c:idx val="2"/>
          <c:order val="2"/>
          <c:tx>
            <c:strRef>
              <c:f>'Figure 6.'!$A$7</c:f>
              <c:strCache>
                <c:ptCount val="1"/>
                <c:pt idx="0">
                  <c:v>HSP and other project approvals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6.'!$B$7:$M$7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C1-4334-8912-DA0521B081F3}"/>
            </c:ext>
          </c:extLst>
        </c:ser>
        <c:ser>
          <c:idx val="3"/>
          <c:order val="3"/>
          <c:tx>
            <c:strRef>
              <c:f>'Figure 6.'!$A$8</c:f>
              <c:strCache>
                <c:ptCount val="1"/>
                <c:pt idx="0">
                  <c:v>Coordination/ Communications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6.'!$B$8:$M$8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C1-4334-8912-DA0521B081F3}"/>
            </c:ext>
          </c:extLst>
        </c:ser>
        <c:ser>
          <c:idx val="4"/>
          <c:order val="4"/>
          <c:tx>
            <c:strRef>
              <c:f>'Figure 6.'!$A$9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rgbClr val="00B3E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6.'!$B$9:$M$9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C1-4334-8912-DA0521B081F3}"/>
            </c:ext>
          </c:extLst>
        </c:ser>
        <c:ser>
          <c:idx val="5"/>
          <c:order val="5"/>
          <c:tx>
            <c:strRef>
              <c:f>'Figure 6.'!$A$10</c:f>
              <c:strCache>
                <c:ptCount val="1"/>
                <c:pt idx="0">
                  <c:v>Political will/Stakeholder support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6.'!$B$10:$M$10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C1-4334-8912-DA0521B081F3}"/>
            </c:ext>
          </c:extLst>
        </c:ser>
        <c:ser>
          <c:idx val="6"/>
          <c:order val="6"/>
          <c:tx>
            <c:strRef>
              <c:f>'Figure 6.'!$A$11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3"/>
                <c:lvl>
                  <c:pt idx="0">
                    <c:v>First choice</c:v>
                  </c:pt>
                  <c:pt idx="1">
                    <c:v>First choice</c:v>
                  </c:pt>
                  <c:pt idx="2">
                    <c:v>First choice</c:v>
                  </c:pt>
                </c:lvl>
                <c:lvl>
                  <c:pt idx="0">
                    <c:v>Government Organizations (n=11)</c:v>
                  </c:pt>
                  <c:pt idx="1">
                    <c:v>Industry Organizations (n=14)</c:v>
                  </c:pt>
                  <c:pt idx="2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6.'!$B$11:$M$11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C1-4334-8912-DA0521B0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973616"/>
        <c:axId val="123187792"/>
      </c:barChart>
      <c:catAx>
        <c:axId val="55397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87792"/>
        <c:crosses val="autoZero"/>
        <c:auto val="1"/>
        <c:lblAlgn val="ctr"/>
        <c:lblOffset val="100"/>
        <c:noMultiLvlLbl val="0"/>
      </c:catAx>
      <c:valAx>
        <c:axId val="1231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baseline="0">
                    <a:effectLst/>
                  </a:rPr>
                  <a:t>% of respondents</a:t>
                </a:r>
                <a:endParaRPr lang="en-CA" sz="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7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261940701847"/>
          <c:y val="0.10768420764387976"/>
          <c:w val="0.34049945159402634"/>
          <c:h val="0.84786143880987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6.'!$A$5</c:f>
              <c:strCache>
                <c:ptCount val="1"/>
                <c:pt idx="0">
                  <c:v>Resources</c:v>
                </c:pt>
              </c:strCache>
            </c:strRef>
          </c:tx>
          <c:spPr>
            <a:solidFill>
              <a:srgbClr val="725BA7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6.'!$B$5:$M$5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1</c:v>
                </c:pt>
                <c:pt idx="3">
                  <c:v>7</c:v>
                </c:pt>
                <c:pt idx="4">
                  <c:v>14</c:v>
                </c:pt>
                <c:pt idx="5">
                  <c:v>28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C0-49DB-8F03-C9360DB49BF5}"/>
            </c:ext>
          </c:extLst>
        </c:ser>
        <c:ser>
          <c:idx val="1"/>
          <c:order val="1"/>
          <c:tx>
            <c:strRef>
              <c:f>'Figure 6.'!$A$6</c:f>
              <c:strCache>
                <c:ptCount val="1"/>
                <c:pt idx="0">
                  <c:v>Development project approvals</c:v>
                </c:pt>
              </c:strCache>
            </c:strRef>
          </c:tx>
          <c:spPr>
            <a:solidFill>
              <a:srgbClr val="43536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6.'!$B$6:$M$6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C0-49DB-8F03-C9360DB49BF5}"/>
            </c:ext>
          </c:extLst>
        </c:ser>
        <c:ser>
          <c:idx val="2"/>
          <c:order val="2"/>
          <c:tx>
            <c:strRef>
              <c:f>'Figure 6.'!$A$7</c:f>
              <c:strCache>
                <c:ptCount val="1"/>
                <c:pt idx="0">
                  <c:v>HSP and other project approvals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6.'!$B$7:$M$7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C0-49DB-8F03-C9360DB49BF5}"/>
            </c:ext>
          </c:extLst>
        </c:ser>
        <c:ser>
          <c:idx val="3"/>
          <c:order val="3"/>
          <c:tx>
            <c:strRef>
              <c:f>'Figure 6.'!$A$8</c:f>
              <c:strCache>
                <c:ptCount val="1"/>
                <c:pt idx="0">
                  <c:v>Coordination/ Communications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6.'!$B$8:$M$8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  <c:pt idx="4">
                  <c:v>4</c:v>
                </c:pt>
                <c:pt idx="5">
                  <c:v>23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C0-49DB-8F03-C9360DB49BF5}"/>
            </c:ext>
          </c:extLst>
        </c:ser>
        <c:ser>
          <c:idx val="4"/>
          <c:order val="4"/>
          <c:tx>
            <c:strRef>
              <c:f>'Figure 6.'!$A$9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rgbClr val="00B3E3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6.'!$B$9:$M$9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15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C0-49DB-8F03-C9360DB49BF5}"/>
            </c:ext>
          </c:extLst>
        </c:ser>
        <c:ser>
          <c:idx val="5"/>
          <c:order val="5"/>
          <c:tx>
            <c:strRef>
              <c:f>'Figure 6.'!$A$10</c:f>
              <c:strCache>
                <c:ptCount val="1"/>
                <c:pt idx="0">
                  <c:v>Political will/Stakeholder support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6.'!$B$10:$M$10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34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C0-49DB-8F03-C9360DB49BF5}"/>
            </c:ext>
          </c:extLst>
        </c:ser>
        <c:ser>
          <c:idx val="6"/>
          <c:order val="6"/>
          <c:tx>
            <c:strRef>
              <c:f>'Figure 6.'!$A$11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 6.'!$B$3:$M$4</c:f>
              <c:multiLvlStrCache>
                <c:ptCount val="6"/>
                <c:lvl>
                  <c:pt idx="0">
                    <c:v>First choice</c:v>
                  </c:pt>
                  <c:pt idx="1">
                    <c:v>Top three</c:v>
                  </c:pt>
                  <c:pt idx="2">
                    <c:v>First choice</c:v>
                  </c:pt>
                  <c:pt idx="3">
                    <c:v>Top three</c:v>
                  </c:pt>
                  <c:pt idx="4">
                    <c:v>First choice</c:v>
                  </c:pt>
                  <c:pt idx="5">
                    <c:v>Top three</c:v>
                  </c:pt>
                </c:lvl>
                <c:lvl>
                  <c:pt idx="0">
                    <c:v>Government Organizations (n=11)</c:v>
                  </c:pt>
                  <c:pt idx="2">
                    <c:v>Industry Organizations (n=14)</c:v>
                  </c:pt>
                  <c:pt idx="4">
                    <c:v>ENGO Organizations (n=41)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'Figure 6.'!$B$11:$M$11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C0-49DB-8F03-C9360DB49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782096"/>
        <c:axId val="674782656"/>
      </c:barChart>
      <c:catAx>
        <c:axId val="67478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782656"/>
        <c:crosses val="autoZero"/>
        <c:auto val="1"/>
        <c:lblAlgn val="ctr"/>
        <c:lblOffset val="100"/>
        <c:noMultiLvlLbl val="0"/>
      </c:catAx>
      <c:valAx>
        <c:axId val="67478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baseline="0">
                    <a:effectLst/>
                  </a:rPr>
                  <a:t>% of respondents</a:t>
                </a:r>
                <a:endParaRPr lang="en-CA" sz="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78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CEBCA-7813-404B-9953-0C3FE84E4BD0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A64A-B584-43BD-996A-A0CD330F78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60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32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*Waldron et al. (2017)</a:t>
            </a:r>
            <a:r>
              <a:rPr lang="en-CA" baseline="0" dirty="0"/>
              <a:t> did not quantify effects for Canada due to </a:t>
            </a:r>
            <a:r>
              <a:rPr lang="en-CA" baseline="0" dirty="0" smtClean="0"/>
              <a:t>shortcomings in data.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64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16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Some economic instruments are better suited to remediating key threats than others – need to assess them on a case-by-case basis</a:t>
            </a:r>
          </a:p>
          <a:p>
            <a:endParaRPr lang="en-CA" sz="1200" dirty="0"/>
          </a:p>
          <a:p>
            <a:r>
              <a:rPr lang="en-CA" sz="1200" dirty="0"/>
              <a:t>Some economic instruments are more applicable to certain land ownership categories than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AACE-E94A-4F07-8BD4-8DF0D1B3B69B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39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(Partnering with the provinces on offsets – e.g. parallel</a:t>
            </a:r>
            <a:r>
              <a:rPr lang="en-CA" sz="1200" baseline="0" dirty="0"/>
              <a:t> P/T permitting or offset legislation, section 11 agreements)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35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(Many</a:t>
            </a:r>
            <a:r>
              <a:rPr lang="en-CA" sz="1200" baseline="0" dirty="0"/>
              <a:t> existing offset schemes have failed to deliver on no net loss objectives)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(Partnering with the provinces on offsets – e.g. parallel</a:t>
            </a:r>
            <a:r>
              <a:rPr lang="en-CA" sz="1200" baseline="0" dirty="0"/>
              <a:t> P/T permitting or offset legislation, section 11 agreements)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713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297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18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These ballot measures</a:t>
            </a:r>
            <a:r>
              <a:rPr lang="en-CA" baseline="0" dirty="0"/>
              <a:t> have been passed in both Red and Blue states – it can be done!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(Fraction</a:t>
            </a:r>
            <a:r>
              <a:rPr lang="en-CA" baseline="0" dirty="0"/>
              <a:t> of the proceeds would be used to acquire SAR habitat).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883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Co-benefits include improved water quality, enhanced</a:t>
            </a:r>
            <a:r>
              <a:rPr lang="en-CA" baseline="0" dirty="0"/>
              <a:t> fish stocks for recreational angling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37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FC8FB-B92C-4D28-B1EA-EF25E0A5BA5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3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that revenues stay in provinces.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439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(Niche</a:t>
            </a:r>
            <a:r>
              <a:rPr lang="en-CA" baseline="0" dirty="0"/>
              <a:t> markets willing to accept below-market rates of return?)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173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051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842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720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36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AACE-E94A-4F07-8BD4-8DF0D1B3B69B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53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AACE-E94A-4F07-8BD4-8DF0D1B3B69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67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dirty="0"/>
              <a:t>Other threats include 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100" dirty="0"/>
              <a:t>Invasive species, genes and diseases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100" dirty="0"/>
              <a:t>Biological resource use (logging, fishing, etc.)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100" dirty="0"/>
              <a:t>Energy production and mining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100" dirty="0"/>
              <a:t>Transportation and service corridors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100" dirty="0"/>
              <a:t>Agriculture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AACE-E94A-4F07-8BD4-8DF0D1B3B69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32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Asterisks indicate a significant difference in the response between versions A (conservation)</a:t>
            </a:r>
            <a:r>
              <a:rPr lang="en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(utilitarian) answers.</a:t>
            </a:r>
            <a:br>
              <a:rPr lang="en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dirty="0">
                <a:solidFill>
                  <a:srgbClr val="7F7F7F"/>
                </a:solidFill>
              </a:rPr>
              <a:t>(5= most pro-conservation response, 1= least pro-conservation response)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10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98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14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(Strong</a:t>
            </a:r>
            <a:r>
              <a:rPr lang="en-CA" baseline="0" dirty="0"/>
              <a:t> consensus that place-based approaches and EIs and would likely improve support for SAR policies and programs, although </a:t>
            </a:r>
            <a:r>
              <a:rPr lang="en-CA" baseline="0" dirty="0" smtClean="0"/>
              <a:t>government stakeholders </a:t>
            </a:r>
            <a:r>
              <a:rPr lang="en-CA" baseline="0" dirty="0"/>
              <a:t>less convinced that PBAs would enjoy increased public support).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A64A-B584-43BD-996A-A0CD330F784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31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77200" y="0"/>
            <a:ext cx="1066800" cy="516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3952"/>
            <a:ext cx="6172200" cy="1142999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19350"/>
            <a:ext cx="6172200" cy="9144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A18DB-18A1-3D43-851C-5C27CD44F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317-AED5-D749-BA7E-D5A1A009C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Concept 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"/>
          <p:cNvSpPr>
            <a:spLocks noChangeArrowheads="1"/>
          </p:cNvSpPr>
          <p:nvPr/>
        </p:nvSpPr>
        <p:spPr bwMode="auto">
          <a:xfrm>
            <a:off x="0" y="11907"/>
            <a:ext cx="9144000" cy="1793081"/>
          </a:xfrm>
          <a:prstGeom prst="rect">
            <a:avLst/>
          </a:prstGeom>
          <a:solidFill>
            <a:srgbClr val="083A8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34"/>
          <p:cNvSpPr>
            <a:spLocks noChangeArrowheads="1"/>
          </p:cNvSpPr>
          <p:nvPr/>
        </p:nvSpPr>
        <p:spPr bwMode="auto">
          <a:xfrm>
            <a:off x="0" y="5039916"/>
            <a:ext cx="9144000" cy="103584"/>
          </a:xfrm>
          <a:prstGeom prst="rect">
            <a:avLst/>
          </a:prstGeom>
          <a:solidFill>
            <a:srgbClr val="5D97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Shape 35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4749403"/>
            <a:ext cx="504825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532351" y="1903819"/>
            <a:ext cx="8024399" cy="2652525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67651" y="1288575"/>
            <a:ext cx="6635099" cy="421875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None/>
              <a:defRPr sz="30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hape 37"/>
          <p:cNvSpPr txBox="1">
            <a:spLocks noGrp="1"/>
          </p:cNvSpPr>
          <p:nvPr>
            <p:ph type="sldNum" idx="10"/>
          </p:nvPr>
        </p:nvSpPr>
        <p:spPr>
          <a:xfrm>
            <a:off x="8379619" y="4655344"/>
            <a:ext cx="548879" cy="3940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5297-B518-47B8-B89F-87858CD263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1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off - uOttawa &amp; SP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76200" y="5048870"/>
            <a:ext cx="9293400" cy="159074"/>
          </a:xfrm>
          <a:prstGeom prst="rect">
            <a:avLst/>
          </a:prstGeom>
          <a:solidFill>
            <a:srgbClr val="083A8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dirty="0">
              <a:solidFill>
                <a:srgbClr val="083A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91201" y="475724"/>
            <a:ext cx="7761599" cy="49342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200" y="4517981"/>
            <a:ext cx="1909152" cy="3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86775" y="1142081"/>
            <a:ext cx="7713000" cy="32883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5D9732"/>
              </a:buClr>
              <a:defRPr/>
            </a:lvl1pPr>
            <a:lvl2pPr lvl="1" rtl="0">
              <a:spcBef>
                <a:spcPts val="0"/>
              </a:spcBef>
              <a:buClr>
                <a:srgbClr val="5D9732"/>
              </a:buClr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379526" y="4655139"/>
            <a:ext cx="548699" cy="39374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‹#›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350" y="4749842"/>
            <a:ext cx="505516" cy="25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3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DB0442-0949-482B-A881-8A1517E00046}" type="datetime1">
              <a:rPr lang="en-CA" smtClean="0"/>
              <a:t>21/02/2018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85DC-832D-44A9-8645-925563572AB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01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600BF0-D3EB-4999-A78D-6390E3B8B831}" type="datetime1">
              <a:rPr lang="en-CA" smtClean="0"/>
              <a:t>21/02/2018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85DC-832D-44A9-8645-925563572AB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62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1"/>
            <a:ext cx="8001000" cy="92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00152"/>
            <a:ext cx="80010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4705351"/>
            <a:ext cx="609600" cy="335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8A18DB-18A1-3D43-851C-5C27CD44F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tute.smartprosperity.ca/2017greenbond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istrelep-sararegistry.gc.ca/virtual_sara/%20files/policies/Permitting_EN.pdf" TargetMode="External"/><Relationship Id="rId5" Type="http://schemas.openxmlformats.org/officeDocument/2006/relationships/hyperlink" Target="https://www.canada.ca/en/environment-climate-change/services/environmental-indicators/species-risk-population-trends.html" TargetMode="External"/><Relationship Id="rId4" Type="http://schemas.openxmlformats.org/officeDocument/2006/relationships/hyperlink" Target="https://albertawilderness.ca/wordpress/wpcontent/uploads/2016/06/20160530_rp_goa_car_mediators_report_setting_ab_caribou_path_to_recovery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lus.ca/wp-content/uploads/2016/08/BobolinkStudy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pl.quickbase.com/db/bbqna2qct?a=dbpage&amp;pageID=8" TargetMode="External"/><Relationship Id="rId4" Type="http://schemas.openxmlformats.org/officeDocument/2006/relationships/hyperlink" Target="http://www.thebiodiversityconsultancy.com/approaches/mitigation-hierarch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13762"/>
            <a:ext cx="6172200" cy="1142999"/>
          </a:xfrm>
        </p:spPr>
        <p:txBody>
          <a:bodyPr>
            <a:normAutofit/>
          </a:bodyPr>
          <a:lstStyle/>
          <a:p>
            <a:pPr algn="ctr"/>
            <a:r>
              <a:rPr lang="en-CA" sz="1800" dirty="0"/>
              <a:t>Species in the balance: partnering on tools and incentives for recovering Canadian species at risk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8545" y="4171950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en-CA" sz="1400" dirty="0"/>
              <a:t/>
            </a:r>
            <a:br>
              <a:rPr lang="en-CA" sz="1400" dirty="0"/>
            </a:br>
            <a:r>
              <a:rPr lang="en-CA" sz="1600" dirty="0"/>
              <a:t>Smart Prosperity Institute Webinar Series</a:t>
            </a:r>
            <a:br>
              <a:rPr lang="en-CA" sz="1600" dirty="0"/>
            </a:br>
            <a:r>
              <a:rPr lang="en-CA" sz="1600"/>
              <a:t>February 14, </a:t>
            </a:r>
            <a:r>
              <a:rPr lang="en-CA" sz="1600" dirty="0"/>
              <a:t>2018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6761"/>
            <a:ext cx="4657724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543050"/>
            <a:ext cx="2949178" cy="2858691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/>
              <a:t>Policymakers are using a somewhat narrow set of tools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/>
              <a:t>Little use of complementary tools despite strong public interest, e.g.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400" dirty="0"/>
              <a:t>Economic instruments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400" dirty="0"/>
              <a:t>Place-based (multispecies and ecosystem) approaches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9019" y="804386"/>
            <a:ext cx="4313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respondent perceptions of overall public </a:t>
            </a:r>
            <a:b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SAR policies and programs if complementary tools were used more frequently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9019" y="4875068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(Smart Prosperity Institute, Species at Risk survey)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40644"/>
              </p:ext>
            </p:extLst>
          </p:nvPr>
        </p:nvGraphicFramePr>
        <p:xfrm>
          <a:off x="3200400" y="1545575"/>
          <a:ext cx="5455227" cy="332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29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Resource constraints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Consensus that too few resources are devoted to action plans, stewardship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Strong recognition of importance of additional funding from governments and ENGOS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Political will another major requirement for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2079" y="719408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7F7F7F"/>
                </a:solidFill>
              </a:rPr>
              <a:t>Canadians respondents’ ranking of most desired factor for improving SAR outcomes by organization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66328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(Smart Prosperity Institute, Species at Risk survey)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13382"/>
              </p:ext>
            </p:extLst>
          </p:nvPr>
        </p:nvGraphicFramePr>
        <p:xfrm>
          <a:off x="3429000" y="1462012"/>
          <a:ext cx="5234261" cy="321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49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Conservation spending matters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58" y="1559378"/>
            <a:ext cx="2949178" cy="314597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Studies of the US ESA shows that increased spending slows listed species declines </a:t>
            </a:r>
            <a:br>
              <a:rPr lang="en-CA" sz="1500" dirty="0"/>
            </a:br>
            <a:r>
              <a:rPr lang="en-CA" sz="1500" dirty="0"/>
              <a:t>(e.g. Kerkvliet and </a:t>
            </a:r>
            <a:r>
              <a:rPr lang="en-CA" sz="1500" dirty="0" err="1"/>
              <a:t>Langpap</a:t>
            </a:r>
            <a:r>
              <a:rPr lang="en-CA" sz="1500" dirty="0"/>
              <a:t> 2007; Ferraro </a:t>
            </a:r>
            <a:r>
              <a:rPr lang="en-CA" sz="1500" i="1" dirty="0"/>
              <a:t>et al. </a:t>
            </a:r>
            <a:r>
              <a:rPr lang="en-CA" sz="1500" dirty="0"/>
              <a:t>2007)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A recent global study shows that spending on endangered bird and mammal conservation since the Earth Summit reduced median per country species loss by 29% (Waldron </a:t>
            </a:r>
            <a:r>
              <a:rPr lang="en-CA" sz="1500" i="1" dirty="0"/>
              <a:t>et al. </a:t>
            </a:r>
            <a:r>
              <a:rPr lang="en-CA" sz="1500" dirty="0"/>
              <a:t>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52550"/>
            <a:ext cx="5247567" cy="302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979890"/>
            <a:ext cx="1831521" cy="1534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897" y="3950645"/>
            <a:ext cx="1233248" cy="1032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3289" y="4389848"/>
            <a:ext cx="224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(Waldron </a:t>
            </a:r>
            <a:r>
              <a:rPr lang="en-CA" sz="1200" i="1" dirty="0">
                <a:solidFill>
                  <a:srgbClr val="7F7F7F"/>
                </a:solidFill>
              </a:rPr>
              <a:t>et al. </a:t>
            </a:r>
            <a:r>
              <a:rPr lang="en-CA" sz="1200" dirty="0">
                <a:solidFill>
                  <a:srgbClr val="7F7F7F"/>
                </a:solidFill>
              </a:rPr>
              <a:t>2017)</a:t>
            </a:r>
            <a:endParaRPr lang="en-CA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4306"/>
            <a:ext cx="3056334" cy="1307306"/>
          </a:xfrm>
        </p:spPr>
        <p:txBody>
          <a:bodyPr>
            <a:normAutofit/>
          </a:bodyPr>
          <a:lstStyle/>
          <a:p>
            <a:r>
              <a:rPr lang="en-CA" dirty="0"/>
              <a:t>Solutions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80159" cy="333613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Harnessing a suite of economic instruments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Permits and offsets on crown land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Protecting critical habitat on private land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Addressing non-habitat threats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CA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Increasing funding for species at risk conservation, e.g.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Municipal referenda for local property tax increases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Carbon pricing revenues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300" dirty="0"/>
              <a:t>Green bonds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13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36" y="1760717"/>
            <a:ext cx="3801495" cy="24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1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Economic instruments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Canada makes little use of economic instruments for wildlife conservation compared to peer countries (Kenny et al. 2011; Adamowicz 2016)   </a:t>
            </a:r>
          </a:p>
          <a:p>
            <a:endParaRPr lang="en-CA" dirty="0"/>
          </a:p>
          <a:p>
            <a:r>
              <a:rPr lang="en-CA" dirty="0"/>
              <a:t>SAR stewardship programs primarily consist of extension and cost-share activities </a:t>
            </a:r>
          </a:p>
          <a:p>
            <a:endParaRPr lang="en-CA" dirty="0"/>
          </a:p>
          <a:p>
            <a:r>
              <a:rPr lang="en-CA" dirty="0"/>
              <a:t>Potential benefits of economic instruments include:  </a:t>
            </a:r>
          </a:p>
          <a:p>
            <a:pPr lvl="1"/>
            <a:r>
              <a:rPr lang="en-CA" dirty="0"/>
              <a:t>May encourage conservation activities at greater scale</a:t>
            </a:r>
          </a:p>
          <a:p>
            <a:pPr lvl="1"/>
            <a:r>
              <a:rPr lang="en-CA" dirty="0"/>
              <a:t>Incentives for continuous improvement</a:t>
            </a:r>
          </a:p>
          <a:p>
            <a:pPr lvl="1"/>
            <a:r>
              <a:rPr lang="en-CA" dirty="0"/>
              <a:t>Improved cost-effectiveness relative to regulatory approaches</a:t>
            </a:r>
          </a:p>
          <a:p>
            <a:pPr lvl="1"/>
            <a:r>
              <a:rPr lang="en-CA" dirty="0"/>
              <a:t>Some instruments can provide revenues for further conservation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14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5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4306"/>
            <a:ext cx="3056334" cy="1307306"/>
          </a:xfrm>
        </p:spPr>
        <p:txBody>
          <a:bodyPr>
            <a:normAutofit/>
          </a:bodyPr>
          <a:lstStyle/>
          <a:p>
            <a:r>
              <a:rPr lang="en-CA" dirty="0"/>
              <a:t>Permits and offsets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80159" cy="3336132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700" dirty="0"/>
              <a:t>Proposed federal permit policy could provide template for P/T governments (ECCC 2016)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700" dirty="0"/>
              <a:t>Adheres to mitigation hierarchy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700" dirty="0"/>
              <a:t>Offsets must ensure a net gain to SAR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700" dirty="0"/>
              <a:t>Allows banking to reward early action, increase likelihood of </a:t>
            </a:r>
            <a:r>
              <a:rPr lang="en-CA" sz="1700" dirty="0" smtClean="0"/>
              <a:t>success (</a:t>
            </a:r>
            <a:r>
              <a:rPr lang="en-CA" sz="1700" dirty="0" err="1" smtClean="0"/>
              <a:t>Bekessy</a:t>
            </a:r>
            <a:r>
              <a:rPr lang="en-CA" sz="1700" dirty="0" smtClean="0"/>
              <a:t> et al. 2010)</a:t>
            </a:r>
            <a:endParaRPr lang="en-CA" sz="17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15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412" y="4074463"/>
            <a:ext cx="2014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F7F7F"/>
                </a:solidFill>
              </a:rPr>
              <a:t>(Source: Brownlee 2014)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0459" y="1234643"/>
            <a:ext cx="298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7F7F7F"/>
                </a:solidFill>
              </a:rPr>
              <a:t>The mitigation hierarchy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42" y="1543050"/>
            <a:ext cx="4710113" cy="2839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1354" y="4417517"/>
            <a:ext cx="383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(Adapted from the Biodiversity Consultancy, undated)</a:t>
            </a:r>
          </a:p>
        </p:txBody>
      </p:sp>
    </p:spTree>
    <p:extLst>
      <p:ext uri="{BB962C8B-B14F-4D97-AF65-F5344CB8AC3E}">
        <p14:creationId xmlns:p14="http://schemas.microsoft.com/office/powerpoint/2010/main" val="54254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Permits and offsets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000" dirty="0"/>
              <a:t>Rigorous approach needed to manage </a:t>
            </a:r>
            <a:r>
              <a:rPr lang="en-CA" sz="2000" dirty="0" smtClean="0"/>
              <a:t>risks, e.g. </a:t>
            </a:r>
            <a:endParaRPr lang="en-CA" sz="20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dirty="0"/>
              <a:t>R</a:t>
            </a:r>
            <a:r>
              <a:rPr lang="en-CA" sz="1800" dirty="0" smtClean="0"/>
              <a:t>ecognize </a:t>
            </a:r>
            <a:r>
              <a:rPr lang="en-CA" sz="1800" dirty="0"/>
              <a:t>limits to </a:t>
            </a:r>
            <a:r>
              <a:rPr lang="en-CA" sz="1800" dirty="0"/>
              <a:t>offsets </a:t>
            </a:r>
            <a:r>
              <a:rPr lang="en-CA" sz="1800" dirty="0" smtClean="0"/>
              <a:t>(e.g. Curran, Hellweg</a:t>
            </a:r>
            <a:r>
              <a:rPr lang="en-CA" sz="1800" dirty="0"/>
              <a:t>, and Beck 2014)</a:t>
            </a:r>
            <a:endParaRPr lang="en-CA" sz="18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dirty="0"/>
              <a:t>Banking/early action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dirty="0"/>
              <a:t>Using rigorous multipliers to adjust for time lags and risks </a:t>
            </a:r>
            <a:r>
              <a:rPr lang="en-CA" sz="1800" dirty="0" smtClean="0"/>
              <a:t>(e.g. </a:t>
            </a:r>
            <a:r>
              <a:rPr lang="en-CA" sz="1800" dirty="0"/>
              <a:t>Laitila </a:t>
            </a:r>
            <a:r>
              <a:rPr lang="en-CA" sz="1800" dirty="0" err="1" smtClean="0"/>
              <a:t>Moilanen</a:t>
            </a:r>
            <a:r>
              <a:rPr lang="en-CA" sz="1800" dirty="0" smtClean="0"/>
              <a:t> </a:t>
            </a:r>
            <a:r>
              <a:rPr lang="en-CA" sz="1800" dirty="0" err="1" smtClean="0"/>
              <a:t>Pouzols</a:t>
            </a:r>
            <a:r>
              <a:rPr lang="en-CA" sz="1800" dirty="0" smtClean="0"/>
              <a:t>)</a:t>
            </a:r>
            <a:endParaRPr lang="en-CA" sz="18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dirty="0"/>
              <a:t>Penalize projects which underperform on mitigation and compensation measures (incentivizes accuracy)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dirty="0"/>
              <a:t>Monitor and learn lessons!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000" dirty="0"/>
              <a:t>Partnering with the provinces and territories on offsets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16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7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Protecting habitat on private 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28600" y="1559379"/>
            <a:ext cx="8153400" cy="331470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700" dirty="0"/>
              <a:t>Easements an effective SAR conservation tool on private land, e.g.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500" dirty="0"/>
              <a:t>$100 million in targeted easements in mid-western and northwestern U.S. could reduce potential future losses of sage grouse on farmland by around 80% (Smith </a:t>
            </a:r>
            <a:r>
              <a:rPr lang="en-CA" sz="1500" i="1" dirty="0"/>
              <a:t>et al</a:t>
            </a:r>
            <a:r>
              <a:rPr lang="en-CA" sz="1500" dirty="0"/>
              <a:t>. 2011)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500" dirty="0"/>
              <a:t>Land with high suitability for waterfowl habitat was more likely to be targeted for easements in Manitoba (Lawley and Towe 2014)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500" dirty="0"/>
              <a:t>Successfully targeting ag. land at risk of conversion in Canada &amp; U.S. (Fishburn </a:t>
            </a:r>
            <a:r>
              <a:rPr lang="en-CA" sz="1500" i="1" dirty="0"/>
              <a:t>et al.</a:t>
            </a:r>
            <a:r>
              <a:rPr lang="en-CA" sz="1500" dirty="0"/>
              <a:t> 2009; Lawley and Towe 2014)</a:t>
            </a:r>
          </a:p>
          <a:p>
            <a:endParaRPr lang="en-CA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700" dirty="0"/>
              <a:t>PES piloted by ALUS in Ontario (McCracken </a:t>
            </a:r>
            <a:r>
              <a:rPr lang="en-CA" sz="1700" i="1" dirty="0"/>
              <a:t>et al. </a:t>
            </a:r>
            <a:r>
              <a:rPr lang="en-CA" sz="1700" dirty="0"/>
              <a:t>2014)  </a:t>
            </a:r>
          </a:p>
        </p:txBody>
      </p:sp>
    </p:spTree>
    <p:extLst>
      <p:ext uri="{BB962C8B-B14F-4D97-AF65-F5344CB8AC3E}">
        <p14:creationId xmlns:p14="http://schemas.microsoft.com/office/powerpoint/2010/main" val="60871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Protecting habitat on private 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900" dirty="0"/>
              <a:t>Key lessons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600" dirty="0"/>
              <a:t>Need to be explicitly targeted to ensure value for money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600" dirty="0"/>
              <a:t>Trade-off with flexibility/simplicity for increasing participation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600" dirty="0"/>
              <a:t>Consider alternative approaches to lower program costs (e.g. reverse auctions; revolving restoration funds)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600" dirty="0"/>
              <a:t>Adopt experimental or quasi-experimental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7788" y="1090988"/>
            <a:ext cx="4629150" cy="29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Local referenda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411288"/>
            <a:ext cx="4629150" cy="2314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60" y="1543050"/>
            <a:ext cx="3027759" cy="285869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300" dirty="0"/>
              <a:t>USD $76 billion in bonds and taxes raised for land conservation in the U.S. from 1988-2017 (TPL undated)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300" dirty="0"/>
              <a:t>Some Canadian initiatives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B.C. Capital Regional District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Regional District of East Kootenay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Regional District of </a:t>
            </a:r>
            <a:r>
              <a:rPr lang="en-CA" sz="1200" dirty="0" err="1"/>
              <a:t>Okanaga-Similkameen</a:t>
            </a:r>
            <a:r>
              <a:rPr lang="en-CA" sz="1200" dirty="0"/>
              <a:t>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300" dirty="0"/>
              <a:t>Conditions for success: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Creating coalitions of interests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Communicating recreational, environmental and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401700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Smart Prosperity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National research network and policy think tank based at the University of Ottawa</a:t>
            </a:r>
          </a:p>
          <a:p>
            <a:endParaRPr lang="en-CA" dirty="0"/>
          </a:p>
          <a:p>
            <a:r>
              <a:rPr lang="en-CA" dirty="0"/>
              <a:t>Delivering world-class research and working with public and private partners – all to advance practical policies and market solutions for a stronger, cleaner economy</a:t>
            </a:r>
          </a:p>
          <a:p>
            <a:endParaRPr lang="en-CA" dirty="0"/>
          </a:p>
          <a:p>
            <a:r>
              <a:rPr lang="en-CA" dirty="0"/>
              <a:t>Strong research foundation in environmental markets, payments for environmental services and biodiversity offsets</a:t>
            </a:r>
          </a:p>
        </p:txBody>
      </p:sp>
    </p:spTree>
    <p:extLst>
      <p:ext uri="{BB962C8B-B14F-4D97-AF65-F5344CB8AC3E}">
        <p14:creationId xmlns:p14="http://schemas.microsoft.com/office/powerpoint/2010/main" val="412697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Non-habitat threats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E.g. invasive spp. and disease, biological resource use, pollution</a:t>
            </a:r>
            <a:br>
              <a:rPr lang="en-CA" sz="1600" dirty="0"/>
            </a:br>
            <a:endParaRPr lang="en-C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Point and non-point source pollution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Water quality trading programs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Stewardship schemes (e.g. riparian vegetation)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200" dirty="0"/>
              <a:t>Levies on wastewater, pesticides/fertilizers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Important co-benefits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265694"/>
            <a:ext cx="4629150" cy="2605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3BAC00-EBFC-4CDC-8387-C165D86AAC0D}"/>
              </a:ext>
            </a:extLst>
          </p:cNvPr>
          <p:cNvSpPr txBox="1"/>
          <p:nvPr/>
        </p:nvSpPr>
        <p:spPr>
          <a:xfrm>
            <a:off x="3733800" y="3871457"/>
            <a:ext cx="2590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F7F7F"/>
                </a:solidFill>
              </a:rPr>
              <a:t>(Author: </a:t>
            </a:r>
            <a:r>
              <a:rPr lang="en-CA" sz="1350" dirty="0" err="1">
                <a:solidFill>
                  <a:srgbClr val="7F7F7F"/>
                </a:solidFill>
              </a:rPr>
              <a:t>IStock</a:t>
            </a:r>
            <a:r>
              <a:rPr lang="en-CA" sz="1350" dirty="0">
                <a:solidFill>
                  <a:srgbClr val="7F7F7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09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pricing revenues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Coming into effect across the country in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Political window - devoting half a percentage point to SAR conservation would contribute $tens of millions in additional funding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500" dirty="0"/>
              <a:t>Other benefits (carbon sequestration, improved water quality, climate resilience)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411288"/>
            <a:ext cx="46291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Green bonds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411288"/>
            <a:ext cx="4629150" cy="2314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Combined $1.3 billion in green bonds issued by governments of Quebec and Ontario in 2017 (</a:t>
            </a:r>
            <a:r>
              <a:rPr lang="en-CA" sz="1400" dirty="0" err="1"/>
              <a:t>Boulle</a:t>
            </a:r>
            <a:r>
              <a:rPr lang="en-CA" sz="1400" dirty="0"/>
              <a:t> and Marcano 2017)</a:t>
            </a:r>
          </a:p>
          <a:p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Financing capital-intensive habitat acquisition and restoration activities (e.g. $100 million needed for caribou habitat restoration and breeding facility) (Denhoff 2016)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Niche markets? Monetization of cost savings?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775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Thank you!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23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850" y="440526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(Author: Steve Forrest)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14" y="1356403"/>
            <a:ext cx="46863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5200" y="819150"/>
            <a:ext cx="8001000" cy="432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900" dirty="0" err="1"/>
              <a:t>Bekessy</a:t>
            </a:r>
            <a:r>
              <a:rPr lang="en-CA" sz="900" dirty="0"/>
              <a:t>, Sarah A. et al. 2010. “The Biodiversity Bank Cannot Be a Lending Bank.” </a:t>
            </a:r>
            <a:r>
              <a:rPr lang="en-CA" sz="900" i="1" dirty="0"/>
              <a:t>Conservation Letters </a:t>
            </a:r>
            <a:r>
              <a:rPr lang="en-CA" sz="900" dirty="0"/>
              <a:t>3(3): 151–58.</a:t>
            </a:r>
            <a:endParaRPr lang="en-CA" sz="900" dirty="0" smtClean="0"/>
          </a:p>
          <a:p>
            <a:pPr marL="0" indent="0">
              <a:buNone/>
            </a:pPr>
            <a:endParaRPr lang="en-CA" sz="900" dirty="0"/>
          </a:p>
          <a:p>
            <a:pPr marL="0" indent="0">
              <a:buNone/>
            </a:pPr>
            <a:r>
              <a:rPr lang="en-CA" sz="900" dirty="0" err="1" smtClean="0"/>
              <a:t>Boulle</a:t>
            </a:r>
            <a:r>
              <a:rPr lang="en-CA" sz="900" dirty="0"/>
              <a:t>, Bridget, and Mercedes Marcano. 2017. “Bonds &amp; Climate Change: The State of the Market 2017.” London: Climate Bonds Initiative and Smart Prosperity Institute. Retrieved from </a:t>
            </a:r>
            <a:r>
              <a:rPr lang="en-CA" sz="900" dirty="0">
                <a:hlinkClick r:id="rId3"/>
              </a:rPr>
              <a:t>http://institute.smartprosperity.ca/2017greenbonds</a:t>
            </a:r>
            <a:r>
              <a:rPr lang="en-CA" sz="900" dirty="0"/>
              <a:t>. (January 08, 2018).</a:t>
            </a:r>
            <a:br>
              <a:rPr lang="en-CA" sz="900" dirty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Curran</a:t>
            </a:r>
            <a:r>
              <a:rPr lang="en-CA" sz="900" dirty="0"/>
              <a:t>, Michael, Stefanie Hellweg, and Jan Beck. 2014. “Is There Any Empirical Support for Biodiversity Offset Policy?” </a:t>
            </a:r>
            <a:r>
              <a:rPr lang="en-CA" sz="900" i="1" dirty="0"/>
              <a:t>Ecological Applications </a:t>
            </a:r>
            <a:r>
              <a:rPr lang="en-CA" sz="900" dirty="0"/>
              <a:t>24(4</a:t>
            </a:r>
            <a:r>
              <a:rPr lang="en-CA" sz="900" dirty="0" smtClean="0"/>
              <a:t>): 617–32</a:t>
            </a:r>
            <a:r>
              <a:rPr lang="en-CA" sz="900" dirty="0"/>
              <a:t>.</a:t>
            </a:r>
            <a:br>
              <a:rPr lang="en-CA" sz="900" dirty="0"/>
            </a:br>
            <a:r>
              <a:rPr lang="en-CA" sz="900" dirty="0"/>
              <a:t/>
            </a:r>
            <a:br>
              <a:rPr lang="en-CA" sz="900" dirty="0"/>
            </a:br>
            <a:r>
              <a:rPr lang="en-CA" sz="900" dirty="0" err="1" smtClean="0"/>
              <a:t>Denhoff</a:t>
            </a:r>
            <a:r>
              <a:rPr lang="en-CA" sz="900" dirty="0"/>
              <a:t>, Eric. 2016. “Setting Alberta on the Path to Caribou Recovery.” </a:t>
            </a:r>
            <a:r>
              <a:rPr lang="en-CA" sz="900" i="1" dirty="0"/>
              <a:t>Report prepared for Alberta Environment and Parks</a:t>
            </a:r>
            <a:r>
              <a:rPr lang="en-CA" sz="900" dirty="0"/>
              <a:t>. Edmonton: Alberta Environment and Parks. Retrieved from </a:t>
            </a:r>
            <a:r>
              <a:rPr lang="en-CA" sz="900" dirty="0">
                <a:hlinkClick r:id="rId4"/>
              </a:rPr>
              <a:t>https://albertawilderness.ca/wordpress/wpcontent/uploads/2016/06/20160530_rp_goa_car_mediators_report_setting_ab_caribou_path_to_recovery.pdf</a:t>
            </a:r>
            <a:r>
              <a:rPr lang="en-CA" sz="900" dirty="0"/>
              <a:t> (January 08, 2018). </a:t>
            </a:r>
            <a:br>
              <a:rPr lang="en-CA" sz="900" dirty="0"/>
            </a:br>
            <a:endParaRPr lang="en-CA" sz="9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CA" sz="900" dirty="0">
                <a:solidFill>
                  <a:srgbClr val="7F7F7F"/>
                </a:solidFill>
              </a:rPr>
              <a:t>Environment and Climate Change Canada. 2017. “Canadian Environmental Sustainability Indicators: Species at Risk Population Trends.” Gatineau: Environment and Climate Change Canada. Retrieved from </a:t>
            </a:r>
            <a:r>
              <a:rPr lang="en-CA" sz="900" dirty="0">
                <a:solidFill>
                  <a:srgbClr val="7F7F7F"/>
                </a:solidFill>
                <a:hlinkClick r:id="rId5"/>
              </a:rPr>
              <a:t>https://www.canada.ca/en/environment-climate-change/services/environmental-indicators/species-risk-population-trends.html</a:t>
            </a:r>
            <a:r>
              <a:rPr lang="en-CA" sz="900" dirty="0">
                <a:solidFill>
                  <a:srgbClr val="7F7F7F"/>
                </a:solidFill>
              </a:rPr>
              <a:t> </a:t>
            </a:r>
            <a:r>
              <a:rPr lang="en-CA" sz="900" dirty="0" smtClean="0">
                <a:solidFill>
                  <a:srgbClr val="7F7F7F"/>
                </a:solidFill>
              </a:rPr>
              <a:t>(</a:t>
            </a:r>
            <a:r>
              <a:rPr lang="en-CA" sz="900" dirty="0">
                <a:solidFill>
                  <a:srgbClr val="7F7F7F"/>
                </a:solidFill>
              </a:rPr>
              <a:t>January 08, 2018).</a:t>
            </a:r>
            <a:r>
              <a:rPr lang="en-CA" sz="900" dirty="0"/>
              <a:t/>
            </a:r>
            <a:br>
              <a:rPr lang="en-CA" sz="900" dirty="0"/>
            </a:br>
            <a:endParaRPr lang="en-CA" sz="900" dirty="0"/>
          </a:p>
          <a:p>
            <a:pPr marL="0" indent="0">
              <a:buNone/>
            </a:pPr>
            <a:r>
              <a:rPr lang="en-CA" sz="900" dirty="0"/>
              <a:t>Favaro, Brett </a:t>
            </a:r>
            <a:r>
              <a:rPr lang="en-CA" sz="900" i="1" dirty="0"/>
              <a:t>et al. </a:t>
            </a:r>
            <a:r>
              <a:rPr lang="en-CA" sz="900" dirty="0"/>
              <a:t>2014. “Trends in Extinction Risk for Imperiled Species in Canada.” </a:t>
            </a:r>
            <a:r>
              <a:rPr lang="en-CA" sz="900" i="1" dirty="0" err="1"/>
              <a:t>PLoS</a:t>
            </a:r>
            <a:r>
              <a:rPr lang="en-CA" sz="900" i="1" dirty="0"/>
              <a:t> ONE </a:t>
            </a:r>
            <a:r>
              <a:rPr lang="en-CA" sz="900" dirty="0"/>
              <a:t>9(11): e113118.</a:t>
            </a:r>
          </a:p>
          <a:p>
            <a:pPr marL="0" indent="0">
              <a:buNone/>
            </a:pPr>
            <a:r>
              <a:rPr lang="en-CA" sz="900" dirty="0"/>
              <a:t/>
            </a:r>
            <a:br>
              <a:rPr lang="en-CA" sz="900" dirty="0"/>
            </a:br>
            <a:r>
              <a:rPr lang="en-CA" sz="900" dirty="0"/>
              <a:t>Ferraro, Paul, Craig McIntosh, and Monica </a:t>
            </a:r>
            <a:r>
              <a:rPr lang="en-CA" sz="900" dirty="0" err="1"/>
              <a:t>Ospina</a:t>
            </a:r>
            <a:r>
              <a:rPr lang="en-CA" sz="900" dirty="0"/>
              <a:t>. 2007. “The Effectiveness of the US Endangered Species Act: An Econometric Analysis Using </a:t>
            </a:r>
            <a:r>
              <a:rPr lang="en-CA" sz="900" dirty="0" smtClean="0"/>
              <a:t>Matching Methods</a:t>
            </a:r>
            <a:r>
              <a:rPr lang="en-CA" sz="900" dirty="0"/>
              <a:t>.” </a:t>
            </a:r>
            <a:r>
              <a:rPr lang="en-CA" sz="900" i="1" dirty="0"/>
              <a:t>Journal of Environmental Economics and Management </a:t>
            </a:r>
            <a:r>
              <a:rPr lang="en-CA" sz="900" dirty="0"/>
              <a:t>54: 245-261.</a:t>
            </a:r>
            <a:br>
              <a:rPr lang="en-CA" sz="900" dirty="0"/>
            </a:br>
            <a:r>
              <a:rPr lang="en-CA" sz="900" dirty="0"/>
              <a:t/>
            </a:r>
            <a:br>
              <a:rPr lang="en-CA" sz="900" dirty="0"/>
            </a:br>
            <a:r>
              <a:rPr lang="en-CA" sz="900" dirty="0"/>
              <a:t>Fishburn, Isla S., Peter </a:t>
            </a:r>
            <a:r>
              <a:rPr lang="en-CA" sz="900" dirty="0" err="1"/>
              <a:t>Kareiva</a:t>
            </a:r>
            <a:r>
              <a:rPr lang="en-CA" sz="900" dirty="0"/>
              <a:t>, Kevin J. Gaston, and Paul R. </a:t>
            </a:r>
            <a:r>
              <a:rPr lang="en-CA" sz="900" dirty="0" err="1"/>
              <a:t>Armsworth</a:t>
            </a:r>
            <a:r>
              <a:rPr lang="en-CA" sz="900" dirty="0"/>
              <a:t>. 2009. “The Growth of Easements as a Conservation Tool.” </a:t>
            </a:r>
            <a:r>
              <a:rPr lang="en-CA" sz="900" i="1" dirty="0" err="1"/>
              <a:t>PLoS</a:t>
            </a:r>
            <a:r>
              <a:rPr lang="en-CA" sz="900" i="1" dirty="0"/>
              <a:t> ONE </a:t>
            </a:r>
            <a:r>
              <a:rPr lang="en-CA" sz="900" dirty="0"/>
              <a:t>4(3): e4996</a:t>
            </a:r>
            <a:r>
              <a:rPr lang="en-CA" sz="900" dirty="0"/>
              <a:t>.</a:t>
            </a:r>
            <a:br>
              <a:rPr lang="en-CA" sz="900" dirty="0"/>
            </a:br>
            <a:endParaRPr lang="en-CA" sz="900" dirty="0" smtClean="0"/>
          </a:p>
          <a:p>
            <a:pPr marL="0" indent="0">
              <a:buNone/>
            </a:pPr>
            <a:r>
              <a:rPr lang="en-CA" sz="900" dirty="0" smtClean="0"/>
              <a:t>Government </a:t>
            </a:r>
            <a:r>
              <a:rPr lang="en-CA" sz="900" dirty="0"/>
              <a:t>of Canada. 2016. “Species at Risk Act Permitting Policy [Proposed].” Ottawa: Government of Canada. Species at Risk Act: Policies and Guidelines Series. Retrieved from </a:t>
            </a:r>
            <a:r>
              <a:rPr lang="en-CA" sz="900" dirty="0">
                <a:hlinkClick r:id="rId6"/>
              </a:rPr>
              <a:t>http://registrelep-sararegistry.gc.ca/virtual_sara/ files/policies/Permitting_EN.pdf </a:t>
            </a:r>
            <a:r>
              <a:rPr lang="en-CA" sz="900" dirty="0"/>
              <a:t>(January 08, 2018</a:t>
            </a:r>
            <a:r>
              <a:rPr lang="en-CA" sz="900" dirty="0" smtClean="0"/>
              <a:t>).</a:t>
            </a:r>
            <a:br>
              <a:rPr lang="en-CA" sz="900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/>
              <a:t>Kerkvliet, Joe, and Christian </a:t>
            </a:r>
            <a:r>
              <a:rPr lang="en-CA" sz="900" dirty="0" err="1"/>
              <a:t>Langpap</a:t>
            </a:r>
            <a:r>
              <a:rPr lang="en-CA" sz="900" dirty="0"/>
              <a:t>. 2007. “Learning from Endangered and Threatened Species Recovery Programs: A Case Study Using U.S. Endangered Species Act Recovery Scores.” </a:t>
            </a:r>
            <a:r>
              <a:rPr lang="en-CA" sz="900" i="1" dirty="0"/>
              <a:t>Ecological Economics </a:t>
            </a:r>
            <a:r>
              <a:rPr lang="en-CA" sz="900" dirty="0"/>
              <a:t>63(2–3): 499–510.</a:t>
            </a:r>
            <a:r>
              <a:rPr lang="en-CA" sz="950" dirty="0"/>
              <a:t/>
            </a:r>
            <a:br>
              <a:rPr lang="en-CA" sz="950" dirty="0"/>
            </a:br>
            <a:endParaRPr lang="en-CA" sz="950" dirty="0"/>
          </a:p>
          <a:p>
            <a:pPr marL="0" indent="0">
              <a:buNone/>
            </a:pPr>
            <a:r>
              <a:rPr lang="en-CA" sz="950" dirty="0"/>
              <a:t/>
            </a:r>
            <a:br>
              <a:rPr lang="en-CA" sz="950" dirty="0"/>
            </a:br>
            <a:endParaRPr lang="en-CA" sz="950" dirty="0"/>
          </a:p>
          <a:p>
            <a:pPr marL="0" indent="0">
              <a:buNone/>
            </a:pPr>
            <a:endParaRPr lang="en-CA" sz="950" dirty="0"/>
          </a:p>
          <a:p>
            <a:pPr marL="0" indent="0">
              <a:buNone/>
            </a:pPr>
            <a:r>
              <a:rPr lang="en-CA" sz="1000" dirty="0"/>
              <a:t/>
            </a:r>
            <a:br>
              <a:rPr lang="en-CA" sz="1000" dirty="0"/>
            </a:br>
            <a:endParaRPr lang="en-CA" sz="10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CA" sz="1000" dirty="0"/>
              <a:t/>
            </a:r>
            <a:br>
              <a:rPr lang="en-CA" sz="1000" dirty="0"/>
            </a:br>
            <a:r>
              <a:rPr lang="en-CA" sz="1000" dirty="0"/>
              <a:t> </a:t>
            </a:r>
            <a:r>
              <a:rPr lang="en-CA" sz="1000" dirty="0">
                <a:solidFill>
                  <a:srgbClr val="7F7F7F"/>
                </a:solidFill>
              </a:rPr>
              <a:t/>
            </a:r>
            <a:br>
              <a:rPr lang="en-CA" sz="1000" dirty="0">
                <a:solidFill>
                  <a:srgbClr val="7F7F7F"/>
                </a:solidFill>
              </a:rPr>
            </a:br>
            <a:r>
              <a:rPr lang="en-CA" sz="1000" dirty="0">
                <a:solidFill>
                  <a:srgbClr val="7F7F7F"/>
                </a:solidFill>
              </a:rPr>
              <a:t/>
            </a:r>
            <a:br>
              <a:rPr lang="en-CA" sz="1000" dirty="0">
                <a:solidFill>
                  <a:srgbClr val="7F7F7F"/>
                </a:solidFill>
              </a:rPr>
            </a:b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21108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0010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950" dirty="0" smtClean="0"/>
              <a:t>Laitila</a:t>
            </a:r>
            <a:r>
              <a:rPr lang="en-CA" sz="950" dirty="0"/>
              <a:t>, </a:t>
            </a:r>
            <a:r>
              <a:rPr lang="en-CA" sz="950" dirty="0" err="1"/>
              <a:t>Jussi</a:t>
            </a:r>
            <a:r>
              <a:rPr lang="en-CA" sz="950" dirty="0"/>
              <a:t>, </a:t>
            </a:r>
            <a:r>
              <a:rPr lang="en-CA" sz="950" dirty="0" err="1"/>
              <a:t>Atte</a:t>
            </a:r>
            <a:r>
              <a:rPr lang="en-CA" sz="950" dirty="0"/>
              <a:t> </a:t>
            </a:r>
            <a:r>
              <a:rPr lang="en-CA" sz="950" dirty="0" err="1"/>
              <a:t>Moilanen</a:t>
            </a:r>
            <a:r>
              <a:rPr lang="en-CA" sz="950" dirty="0"/>
              <a:t>, and Federico M. </a:t>
            </a:r>
            <a:r>
              <a:rPr lang="en-CA" sz="950" dirty="0" err="1"/>
              <a:t>Pouzols</a:t>
            </a:r>
            <a:r>
              <a:rPr lang="en-CA" sz="950" dirty="0"/>
              <a:t>. 2014. “A Method for Calculating Minimum Biodiversity Offset Multipliers Accounting for </a:t>
            </a:r>
            <a:r>
              <a:rPr lang="en-CA" sz="950" dirty="0" smtClean="0"/>
              <a:t>Time Discounting</a:t>
            </a:r>
            <a:r>
              <a:rPr lang="en-CA" sz="950" dirty="0"/>
              <a:t>, Additionality and Permanence.” </a:t>
            </a:r>
            <a:r>
              <a:rPr lang="en-CA" sz="950" i="1" dirty="0"/>
              <a:t>Methods in Ecology and Evolution </a:t>
            </a:r>
            <a:r>
              <a:rPr lang="en-CA" sz="950" dirty="0"/>
              <a:t>5(11): 1247–54.</a:t>
            </a:r>
            <a:endParaRPr lang="en-CA" sz="950" dirty="0" smtClean="0"/>
          </a:p>
          <a:p>
            <a:pPr marL="0" indent="0">
              <a:buNone/>
            </a:pPr>
            <a:endParaRPr lang="en-CA" sz="950" dirty="0"/>
          </a:p>
          <a:p>
            <a:pPr marL="0" indent="0">
              <a:buNone/>
            </a:pPr>
            <a:r>
              <a:rPr lang="en-CA" sz="950" dirty="0" smtClean="0"/>
              <a:t>Lawley</a:t>
            </a:r>
            <a:r>
              <a:rPr lang="en-CA" sz="950" dirty="0"/>
              <a:t>, Chad, and Charles Towe. 2014. “Capitalized Costs of Habitat Conservation Easements.” </a:t>
            </a:r>
            <a:r>
              <a:rPr lang="en-CA" sz="950" i="1" dirty="0"/>
              <a:t>American Journal of Agricultural Economics </a:t>
            </a:r>
            <a:r>
              <a:rPr lang="en-CA" sz="950" dirty="0"/>
              <a:t>96(3): 657–72.</a:t>
            </a:r>
            <a:br>
              <a:rPr lang="en-CA" sz="950" dirty="0"/>
            </a:br>
            <a:endParaRPr lang="en-CA" sz="95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CA" sz="950" dirty="0" err="1"/>
              <a:t>Mcracken</a:t>
            </a:r>
            <a:r>
              <a:rPr lang="en-CA" sz="950" dirty="0"/>
              <a:t>, Jon D., Stuart A. Mackenzie, Sonya Richmond &amp; Eva Jenkins. 2014. </a:t>
            </a:r>
            <a:r>
              <a:rPr lang="en-CA" sz="950" dirty="0" smtClean="0"/>
              <a:t>“Studies </a:t>
            </a:r>
            <a:r>
              <a:rPr lang="en-CA" sz="950" dirty="0"/>
              <a:t>of Bobolink and Related Bird Habitats on Agricultural Lands in Norfolk </a:t>
            </a:r>
            <a:r>
              <a:rPr lang="en-CA" sz="950" dirty="0" smtClean="0"/>
              <a:t>County.” </a:t>
            </a:r>
            <a:r>
              <a:rPr lang="en-CA" sz="950" i="1" dirty="0"/>
              <a:t>Report produced for Norfolk Alternative Land Use Services (ALUS)</a:t>
            </a:r>
            <a:r>
              <a:rPr lang="en-CA" sz="950" dirty="0"/>
              <a:t>. Retrieved from </a:t>
            </a:r>
            <a:br>
              <a:rPr lang="en-CA" sz="950" dirty="0"/>
            </a:br>
            <a:r>
              <a:rPr lang="en-CA" sz="950" dirty="0">
                <a:hlinkClick r:id="rId3"/>
              </a:rPr>
              <a:t>https://alus.ca/wp-content/uploads/2016/08/BobolinkStudy.pdf</a:t>
            </a:r>
            <a:r>
              <a:rPr lang="en-CA" sz="950" dirty="0"/>
              <a:t>. </a:t>
            </a:r>
            <a:br>
              <a:rPr lang="en-CA" sz="950" dirty="0"/>
            </a:br>
            <a:endParaRPr lang="en-CA" sz="95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CA" sz="950" dirty="0">
                <a:solidFill>
                  <a:srgbClr val="7F7F7F"/>
                </a:solidFill>
              </a:rPr>
              <a:t>McCune, Jenny L. </a:t>
            </a:r>
            <a:r>
              <a:rPr lang="en-CA" sz="950" i="1" dirty="0">
                <a:solidFill>
                  <a:srgbClr val="7F7F7F"/>
                </a:solidFill>
              </a:rPr>
              <a:t>et al. </a:t>
            </a:r>
            <a:r>
              <a:rPr lang="en-CA" sz="950" dirty="0">
                <a:solidFill>
                  <a:srgbClr val="7F7F7F"/>
                </a:solidFill>
              </a:rPr>
              <a:t>2013. “Threats to Canadian Species at Risk: An Analysis of Finalized Recovery Strategies.” </a:t>
            </a:r>
            <a:r>
              <a:rPr lang="en-CA" sz="950" i="1" dirty="0">
                <a:solidFill>
                  <a:srgbClr val="7F7F7F"/>
                </a:solidFill>
              </a:rPr>
              <a:t>Biological Conservation </a:t>
            </a:r>
            <a:r>
              <a:rPr lang="en-CA" sz="950" dirty="0">
                <a:solidFill>
                  <a:srgbClr val="7F7F7F"/>
                </a:solidFill>
              </a:rPr>
              <a:t>166: 254–65.</a:t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/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>McCune</a:t>
            </a:r>
            <a:r>
              <a:rPr lang="en-CA" sz="950" dirty="0">
                <a:solidFill>
                  <a:srgbClr val="7F7F7F"/>
                </a:solidFill>
              </a:rPr>
              <a:t>, Jenny L. </a:t>
            </a:r>
            <a:r>
              <a:rPr lang="en-CA" sz="950" i="1" dirty="0">
                <a:solidFill>
                  <a:srgbClr val="7F7F7F"/>
                </a:solidFill>
              </a:rPr>
              <a:t>et al. </a:t>
            </a:r>
            <a:r>
              <a:rPr lang="en-CA" sz="950" dirty="0">
                <a:solidFill>
                  <a:srgbClr val="7F7F7F"/>
                </a:solidFill>
              </a:rPr>
              <a:t>2017. “Assessing Public Commitment to Endangered Species Protection: A Canadian Case Study.” </a:t>
            </a:r>
            <a:r>
              <a:rPr lang="en-CA" sz="950" i="1" dirty="0">
                <a:solidFill>
                  <a:srgbClr val="7F7F7F"/>
                </a:solidFill>
              </a:rPr>
              <a:t>FACETS </a:t>
            </a:r>
            <a:r>
              <a:rPr lang="en-CA" sz="950" dirty="0">
                <a:solidFill>
                  <a:srgbClr val="7F7F7F"/>
                </a:solidFill>
              </a:rPr>
              <a:t>2: 178-194.</a:t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/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 err="1">
                <a:solidFill>
                  <a:srgbClr val="7F7F7F"/>
                </a:solidFill>
              </a:rPr>
              <a:t>Prugh</a:t>
            </a:r>
            <a:r>
              <a:rPr lang="en-CA" sz="950" dirty="0">
                <a:solidFill>
                  <a:srgbClr val="7F7F7F"/>
                </a:solidFill>
              </a:rPr>
              <a:t>, Laura R. et al. 2010. “Reducing Threats to Species: Threat Reversibility and Links to Industry.” Conservation Letters 3(4): 267–76.</a:t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/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>Smith, J.T., J.S. Evans, B.H. Martin, S. Baruch-</a:t>
            </a:r>
            <a:r>
              <a:rPr lang="en-CA" sz="950" dirty="0" err="1">
                <a:solidFill>
                  <a:srgbClr val="7F7F7F"/>
                </a:solidFill>
              </a:rPr>
              <a:t>Mordo</a:t>
            </a:r>
            <a:r>
              <a:rPr lang="en-CA" sz="950" dirty="0">
                <a:solidFill>
                  <a:srgbClr val="7F7F7F"/>
                </a:solidFill>
              </a:rPr>
              <a:t>, J.M. </a:t>
            </a:r>
            <a:r>
              <a:rPr lang="en-CA" sz="950" dirty="0" err="1">
                <a:solidFill>
                  <a:srgbClr val="7F7F7F"/>
                </a:solidFill>
              </a:rPr>
              <a:t>Kiesecker</a:t>
            </a:r>
            <a:r>
              <a:rPr lang="en-CA" sz="950" dirty="0">
                <a:solidFill>
                  <a:srgbClr val="7F7F7F"/>
                </a:solidFill>
              </a:rPr>
              <a:t>, D.E. </a:t>
            </a:r>
            <a:r>
              <a:rPr lang="en-CA" sz="950" dirty="0" err="1">
                <a:solidFill>
                  <a:srgbClr val="7F7F7F"/>
                </a:solidFill>
              </a:rPr>
              <a:t>Naugle</a:t>
            </a:r>
            <a:r>
              <a:rPr lang="en-CA" sz="950" dirty="0">
                <a:solidFill>
                  <a:srgbClr val="7F7F7F"/>
                </a:solidFill>
              </a:rPr>
              <a:t>. 2016. “Reducing Cultivation Risk for At-risk Species: Predicting </a:t>
            </a:r>
            <a:r>
              <a:rPr lang="en-CA" sz="950" dirty="0" smtClean="0">
                <a:solidFill>
                  <a:srgbClr val="7F7F7F"/>
                </a:solidFill>
              </a:rPr>
              <a:t>Outcomes of </a:t>
            </a:r>
            <a:r>
              <a:rPr lang="en-CA" sz="950" dirty="0">
                <a:solidFill>
                  <a:srgbClr val="7F7F7F"/>
                </a:solidFill>
              </a:rPr>
              <a:t>Conservation Easements for Sage-grouse.” </a:t>
            </a:r>
            <a:r>
              <a:rPr lang="en-CA" sz="950" i="1" dirty="0">
                <a:solidFill>
                  <a:srgbClr val="7F7F7F"/>
                </a:solidFill>
              </a:rPr>
              <a:t>Biological Conservation </a:t>
            </a:r>
            <a:r>
              <a:rPr lang="en-CA" sz="950" dirty="0">
                <a:solidFill>
                  <a:srgbClr val="7F7F7F"/>
                </a:solidFill>
              </a:rPr>
              <a:t>201: 10–19.</a:t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/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>The Biodiversity Consultancy. Undated. “The Mitigation Hierarchy.” Retrieved from </a:t>
            </a:r>
            <a:r>
              <a:rPr lang="en-CA" sz="950" dirty="0">
                <a:solidFill>
                  <a:srgbClr val="7F7F7F"/>
                </a:solidFill>
                <a:hlinkClick r:id="rId4"/>
              </a:rPr>
              <a:t>http://www.thebiodiversityconsultancy.com/approaches/mitigation-hierarchy/</a:t>
            </a:r>
            <a:r>
              <a:rPr lang="en-CA" sz="950" dirty="0">
                <a:solidFill>
                  <a:srgbClr val="7F7F7F"/>
                </a:solidFill>
              </a:rPr>
              <a:t> (January 08, 2018).</a:t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>
                <a:solidFill>
                  <a:srgbClr val="7F7F7F"/>
                </a:solidFill>
              </a:rPr>
              <a:t/>
            </a:r>
            <a:br>
              <a:rPr lang="en-CA" sz="950" dirty="0">
                <a:solidFill>
                  <a:srgbClr val="7F7F7F"/>
                </a:solidFill>
              </a:rPr>
            </a:br>
            <a:r>
              <a:rPr lang="en-CA" sz="950" dirty="0"/>
              <a:t>Trust for Public Lands. Undated. “TPL </a:t>
            </a:r>
            <a:r>
              <a:rPr lang="en-CA" sz="950" dirty="0" err="1"/>
              <a:t>LandVote</a:t>
            </a:r>
            <a:r>
              <a:rPr lang="en-CA" sz="950" dirty="0"/>
              <a:t> Database.” Retrieved from </a:t>
            </a:r>
            <a:r>
              <a:rPr lang="en-CA" sz="950" dirty="0">
                <a:hlinkClick r:id="rId5"/>
              </a:rPr>
              <a:t>https://tpl.quickbase.com/db/bbqna2qct?a=dbpage&amp;pageID=8</a:t>
            </a:r>
            <a:r>
              <a:rPr lang="en-CA" sz="950" dirty="0"/>
              <a:t> (January 08, 2018</a:t>
            </a:r>
            <a:r>
              <a:rPr lang="en-CA" sz="950" dirty="0"/>
              <a:t>).</a:t>
            </a:r>
            <a:br>
              <a:rPr lang="en-CA" sz="950" dirty="0"/>
            </a:br>
            <a:r>
              <a:rPr lang="en-CA" sz="950" dirty="0"/>
              <a:t/>
            </a:r>
            <a:br>
              <a:rPr lang="en-CA" sz="950" dirty="0"/>
            </a:br>
            <a:r>
              <a:rPr lang="en-CA" sz="950" dirty="0"/>
              <a:t>Waldron, Anthony, Daniel C. Miller, Dave Redding, et al. (2017). “Reductions in global biodiversity loss predicted from conservation spending.” </a:t>
            </a:r>
            <a:r>
              <a:rPr lang="en-CA" sz="950" i="1" dirty="0"/>
              <a:t>Nature </a:t>
            </a:r>
            <a:r>
              <a:rPr lang="en-CA" sz="950" dirty="0" smtClean="0"/>
              <a:t>551: 364–367</a:t>
            </a:r>
            <a:r>
              <a:rPr lang="en-CA" sz="950" dirty="0"/>
              <a:t>.</a:t>
            </a:r>
            <a:r>
              <a:rPr lang="en-CA" sz="1050" dirty="0">
                <a:solidFill>
                  <a:srgbClr val="7F7F7F"/>
                </a:solidFill>
              </a:rPr>
              <a:t/>
            </a:r>
            <a:br>
              <a:rPr lang="en-CA" sz="1050" dirty="0">
                <a:solidFill>
                  <a:srgbClr val="7F7F7F"/>
                </a:solidFill>
              </a:rPr>
            </a:b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285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Resource constraints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Consensus that too few resources are devoted to actions plans, stewardship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Strong recognition of importance of additional funding from governments and ENGOS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/>
              <a:t>Political will another major requirement for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2079" y="719408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7F7F7F"/>
                </a:solidFill>
              </a:rPr>
              <a:t>Canadians respondents’ ranking of most desired factor for improving SAR outcomes by organization type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06000"/>
              </p:ext>
            </p:extLst>
          </p:nvPr>
        </p:nvGraphicFramePr>
        <p:xfrm>
          <a:off x="3433438" y="1423042"/>
          <a:ext cx="4948561" cy="371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2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Project partners and funders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85750"/>
            <a:ext cx="6504710" cy="30735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" y="3619009"/>
            <a:ext cx="2114292" cy="105239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77" y="3511714"/>
            <a:ext cx="2143125" cy="1171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514591"/>
            <a:ext cx="7543800" cy="46394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94389"/>
            <a:ext cx="17430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4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63286" y="1239640"/>
            <a:ext cx="7712075" cy="3289300"/>
          </a:xfrm>
        </p:spPr>
        <p:txBody>
          <a:bodyPr/>
          <a:lstStyle/>
          <a:p>
            <a:r>
              <a:rPr lang="en-CA" dirty="0"/>
              <a:t>In-depth literature review </a:t>
            </a:r>
          </a:p>
          <a:p>
            <a:endParaRPr lang="en-CA" dirty="0"/>
          </a:p>
          <a:p>
            <a:r>
              <a:rPr lang="en-CA" dirty="0"/>
              <a:t>Stakeholder workshop and presentation to Canadian Wildlife Director’s Committee meeting</a:t>
            </a:r>
            <a:br>
              <a:rPr lang="en-CA" dirty="0"/>
            </a:br>
            <a:endParaRPr lang="en-CA" dirty="0"/>
          </a:p>
          <a:p>
            <a:r>
              <a:rPr lang="en-CA" dirty="0"/>
              <a:t>Semi-structured interviews with 35+ </a:t>
            </a:r>
            <a:r>
              <a:rPr lang="en-CA" dirty="0" smtClean="0"/>
              <a:t>species at risk (SAR) </a:t>
            </a:r>
            <a:r>
              <a:rPr lang="en-CA" dirty="0"/>
              <a:t>experts</a:t>
            </a:r>
          </a:p>
          <a:p>
            <a:endParaRPr lang="en-CA" dirty="0"/>
          </a:p>
          <a:p>
            <a:r>
              <a:rPr lang="en-CA" dirty="0"/>
              <a:t>Survey of views of 100+ SAR recovery experts and practitioners in Canada, United States and Australia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19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Trends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7132" y="1543050"/>
            <a:ext cx="3411887" cy="3056894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600" dirty="0"/>
              <a:t>Approximately 1/3 of re-assessed </a:t>
            </a:r>
            <a:r>
              <a:rPr lang="en-CA" sz="1600" dirty="0" smtClean="0"/>
              <a:t>species at risk show </a:t>
            </a:r>
            <a:r>
              <a:rPr lang="en-CA" sz="1600" dirty="0"/>
              <a:t>population trends not consistent with recovery strategies (ECCC 2017)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600" dirty="0"/>
              <a:t>Of the 350+ imperiled species in Canada which have had status reassessments, the status of over 85% is either unchanged or deteriorated (Favaro </a:t>
            </a:r>
            <a:r>
              <a:rPr lang="en-CA" sz="1600" i="1" dirty="0"/>
              <a:t>et al.</a:t>
            </a:r>
            <a:r>
              <a:rPr lang="en-CA" sz="1600" dirty="0"/>
              <a:t> 2014)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5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083" y="4322945"/>
            <a:ext cx="4383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(Environment and Climate Change Canada 2017)</a:t>
            </a:r>
            <a:endParaRPr lang="en-CA" sz="1350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726" y="1221968"/>
            <a:ext cx="37202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>
                <a:solidFill>
                  <a:srgbClr val="7F7F7F"/>
                </a:solidFill>
              </a:rPr>
              <a:t>Are population trends of species at risk consistent with recovery strategy objectives?</a:t>
            </a:r>
          </a:p>
          <a:p>
            <a:endParaRPr lang="en-CA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83" y="1910912"/>
            <a:ext cx="4572000" cy="2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Key threats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800" dirty="0"/>
              <a:t>Broad consensus that key threats to SAR consist of: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Residential and commercial property </a:t>
            </a:r>
            <a:r>
              <a:rPr lang="en-CA" sz="1600" dirty="0" smtClean="0"/>
              <a:t>development</a:t>
            </a:r>
            <a:endParaRPr lang="en-CA" sz="1600" dirty="0" smtClean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600" dirty="0" smtClean="0"/>
              <a:t>Natural </a:t>
            </a:r>
            <a:r>
              <a:rPr lang="en-CA" sz="1600" dirty="0"/>
              <a:t>systems modification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600" dirty="0" smtClean="0"/>
              <a:t>Human </a:t>
            </a:r>
            <a:r>
              <a:rPr lang="en-CA" sz="1600" dirty="0"/>
              <a:t>disturbance </a:t>
            </a:r>
          </a:p>
          <a:p>
            <a:pPr lvl="1"/>
            <a:r>
              <a:rPr lang="en-CA" sz="1200" dirty="0"/>
              <a:t/>
            </a:r>
            <a:br>
              <a:rPr lang="en-CA" sz="1200" dirty="0"/>
            </a:br>
            <a:r>
              <a:rPr lang="en-CA" sz="1600" dirty="0"/>
              <a:t>(</a:t>
            </a:r>
            <a:r>
              <a:rPr lang="en-CA" sz="1600" dirty="0" smtClean="0"/>
              <a:t>e.g. </a:t>
            </a:r>
            <a:r>
              <a:rPr lang="en-CA" sz="1600" dirty="0" err="1" smtClean="0"/>
              <a:t>Prugh</a:t>
            </a:r>
            <a:r>
              <a:rPr lang="en-CA" sz="1600" dirty="0" smtClean="0"/>
              <a:t> </a:t>
            </a:r>
            <a:r>
              <a:rPr lang="en-CA" sz="1600" i="1" dirty="0"/>
              <a:t>et al.</a:t>
            </a:r>
            <a:r>
              <a:rPr lang="en-CA" sz="1600" dirty="0"/>
              <a:t> 2010; McCune </a:t>
            </a:r>
            <a:r>
              <a:rPr lang="en-CA" sz="1600" i="1" dirty="0"/>
              <a:t>et al. </a:t>
            </a:r>
            <a:r>
              <a:rPr lang="en-CA" sz="1600" dirty="0"/>
              <a:t>2013)</a:t>
            </a:r>
            <a:endParaRPr lang="en-CA" sz="1800" dirty="0"/>
          </a:p>
          <a:p>
            <a:endParaRPr lang="en-CA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b="1" smtClean="0">
                <a:solidFill>
                  <a:srgbClr val="083A81"/>
                </a:solidFill>
                <a:ea typeface="Calibri"/>
                <a:cs typeface="Calibri"/>
                <a:sym typeface="Calibri"/>
              </a:rPr>
              <a:pPr/>
              <a:t>6</a:t>
            </a:fld>
            <a:endParaRPr lang="en" b="1">
              <a:solidFill>
                <a:srgbClr val="083A8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D489C9-63C7-4B98-BE5A-FD4E7A47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159" y="1388388"/>
            <a:ext cx="48978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Attitudes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6309" y="1063230"/>
            <a:ext cx="3371850" cy="1790700"/>
          </a:xfrm>
          <a:prstGeom prst="rect">
            <a:avLst/>
          </a:prstGeom>
        </p:spPr>
      </p:pic>
      <p:pic>
        <p:nvPicPr>
          <p:cNvPr id="15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71" y="2914653"/>
            <a:ext cx="3371850" cy="179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96" y="2899685"/>
            <a:ext cx="1543050" cy="1800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2" y="2947307"/>
            <a:ext cx="1512552" cy="17770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1136503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7F7F7F"/>
                </a:solidFill>
              </a:rPr>
              <a:t>Canadians overwhelmingly support action on species at risk (Q1), and are willing to pay taxes to protect them (Q8) </a:t>
            </a:r>
          </a:p>
          <a:p>
            <a:endParaRPr lang="en-CA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7F7F7F"/>
                </a:solidFill>
              </a:rPr>
              <a:t>But that support dips if it’s seen as limiting private property rights (Q4) or industrial development (Q6) </a:t>
            </a:r>
          </a:p>
          <a:p>
            <a:endParaRPr lang="en-CA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7F7F7F"/>
                </a:solidFill>
              </a:rPr>
              <a:t>Need collaborative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309" y="471409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(McCune </a:t>
            </a:r>
            <a:r>
              <a:rPr lang="en-CA" sz="1200" i="1" dirty="0">
                <a:solidFill>
                  <a:srgbClr val="7F7F7F"/>
                </a:solidFill>
              </a:rPr>
              <a:t>et al. </a:t>
            </a:r>
            <a:r>
              <a:rPr lang="en-CA" sz="1200" dirty="0">
                <a:solidFill>
                  <a:srgbClr val="7F7F7F"/>
                </a:solidFill>
              </a:rPr>
              <a:t>2017)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1BF13F-BFA6-4C00-BD69-88DA40975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2" y="1099568"/>
            <a:ext cx="1581830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700" dirty="0"/>
              <a:t>Room for improvement acknowledged by nearly all parties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700" dirty="0"/>
              <a:t>Gaps in protection on non-federal land</a:t>
            </a:r>
          </a:p>
          <a:p>
            <a:pPr marL="514350" indent="-171450">
              <a:buFont typeface="Arial" panose="020B0604020202020204" pitchFamily="34" charset="0"/>
              <a:buChar char="•"/>
            </a:pPr>
            <a:r>
              <a:rPr lang="en-CA" sz="1500" dirty="0"/>
              <a:t>Limited scope of federal protections under the Act  </a:t>
            </a:r>
          </a:p>
          <a:p>
            <a:pPr marL="514350" indent="-171450">
              <a:buFont typeface="Arial" panose="020B0604020202020204" pitchFamily="34" charset="0"/>
              <a:buChar char="•"/>
            </a:pPr>
            <a:r>
              <a:rPr lang="en-CA" sz="1500" dirty="0"/>
              <a:t>Need to work with P/T governments who have broader conservation mandate </a:t>
            </a:r>
          </a:p>
          <a:p>
            <a:pPr marL="514350" indent="-171450">
              <a:buFont typeface="Arial" panose="020B0604020202020204" pitchFamily="34" charset="0"/>
              <a:buChar char="•"/>
            </a:pPr>
            <a:r>
              <a:rPr lang="en-CA" sz="1500" dirty="0"/>
              <a:t>Involving private landholders in SAR conservation and recovery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3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420416"/>
            <a:ext cx="4705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548245"/>
            <a:ext cx="2949178" cy="2858691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/>
              <a:t>Policymakers are using a somewhat narrow set of tools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/>
              <a:t>Little use of complementary tools despite strong public interest, e.g.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400" dirty="0"/>
              <a:t>Economic instruments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CA" sz="1400" dirty="0"/>
              <a:t>Place-based (multispecies and ecosystem) approaches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4526" y="101983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respondent perceptions of SAR conservation and recovery outcomes from complementary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2562" y="48665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7F7F7F"/>
                </a:solidFill>
              </a:rPr>
              <a:t>(Smart Prosperity Institute, Species at Risk survey)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10235"/>
              </p:ext>
            </p:extLst>
          </p:nvPr>
        </p:nvGraphicFramePr>
        <p:xfrm>
          <a:off x="3200642" y="1548246"/>
          <a:ext cx="5333758" cy="337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822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1514</Words>
  <Application>Microsoft Office PowerPoint</Application>
  <PresentationFormat>On-screen Show (16:9)</PresentationFormat>
  <Paragraphs>235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Species in the balance: partnering on tools and incentives for recovering Canadian species at risk</vt:lpstr>
      <vt:lpstr>About Smart Prosperity Institute</vt:lpstr>
      <vt:lpstr>Project partners and funders</vt:lpstr>
      <vt:lpstr>Methods</vt:lpstr>
      <vt:lpstr>Trends </vt:lpstr>
      <vt:lpstr>Key threats</vt:lpstr>
      <vt:lpstr>Attitudes</vt:lpstr>
      <vt:lpstr>Challenges</vt:lpstr>
      <vt:lpstr>Challenges</vt:lpstr>
      <vt:lpstr>Challenges</vt:lpstr>
      <vt:lpstr>Resource constraints</vt:lpstr>
      <vt:lpstr>Conservation spending matters</vt:lpstr>
      <vt:lpstr>Solutions</vt:lpstr>
      <vt:lpstr>Economic instruments 101</vt:lpstr>
      <vt:lpstr>Permits and offsets</vt:lpstr>
      <vt:lpstr>Permits and offsets</vt:lpstr>
      <vt:lpstr>Protecting habitat on private land</vt:lpstr>
      <vt:lpstr>Protecting habitat on private land</vt:lpstr>
      <vt:lpstr>Local referenda</vt:lpstr>
      <vt:lpstr>Non-habitat threats</vt:lpstr>
      <vt:lpstr>Carbon pricing revenues</vt:lpstr>
      <vt:lpstr>Green bonds</vt:lpstr>
      <vt:lpstr>Thank you! Questions?</vt:lpstr>
      <vt:lpstr>References</vt:lpstr>
      <vt:lpstr>References</vt:lpstr>
      <vt:lpstr>Resource constraints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Jean CGD</dc:creator>
  <cp:lastModifiedBy>Scott McFatridge</cp:lastModifiedBy>
  <cp:revision>780</cp:revision>
  <dcterms:created xsi:type="dcterms:W3CDTF">2015-09-22T14:08:47Z</dcterms:created>
  <dcterms:modified xsi:type="dcterms:W3CDTF">2018-02-21T21:20:07Z</dcterms:modified>
</cp:coreProperties>
</file>