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0" r:id="rId3"/>
    <p:sldId id="281" r:id="rId4"/>
    <p:sldId id="256" r:id="rId5"/>
    <p:sldId id="273" r:id="rId6"/>
    <p:sldId id="270" r:id="rId7"/>
    <p:sldId id="269" r:id="rId8"/>
    <p:sldId id="271" r:id="rId9"/>
    <p:sldId id="279" r:id="rId10"/>
    <p:sldId id="259" r:id="rId11"/>
    <p:sldId id="263" r:id="rId12"/>
    <p:sldId id="265" r:id="rId13"/>
    <p:sldId id="266" r:id="rId14"/>
    <p:sldId id="268" r:id="rId15"/>
    <p:sldId id="267" r:id="rId16"/>
    <p:sldId id="264" r:id="rId17"/>
    <p:sldId id="283" r:id="rId18"/>
    <p:sldId id="282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771"/>
    <a:srgbClr val="725BA7"/>
    <a:srgbClr val="27AAE3"/>
    <a:srgbClr val="49577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8"/>
    <p:restoredTop sz="94737"/>
  </p:normalViewPr>
  <p:slideViewPr>
    <p:cSldViewPr snapToGrid="0" snapToObjects="1">
      <p:cViewPr>
        <p:scale>
          <a:sx n="120" d="100"/>
          <a:sy n="120" d="100"/>
        </p:scale>
        <p:origin x="1384" y="9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178DB-B539-3843-B87C-7EE223E6A11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1ABE7-7758-8343-BF61-C92EF5275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0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ABE7-7758-8343-BF61-C92EF5275C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77200" y="0"/>
            <a:ext cx="1066800" cy="516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3952"/>
            <a:ext cx="6172200" cy="1142999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19350"/>
            <a:ext cx="6172200" cy="9144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A18DB-18A1-3D43-851C-5C27CD44F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1"/>
            <a:ext cx="8001000" cy="92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00152"/>
            <a:ext cx="80010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4705351"/>
            <a:ext cx="609600" cy="335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8A18DB-18A1-3D43-851C-5C27CD44F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4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0"/>
          <p:cNvSpPr txBox="1">
            <a:spLocks/>
          </p:cNvSpPr>
          <p:nvPr/>
        </p:nvSpPr>
        <p:spPr>
          <a:xfrm>
            <a:off x="5199737" y="1762104"/>
            <a:ext cx="3857326" cy="2020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920"/>
              </a:lnSpc>
            </a:pPr>
            <a:r>
              <a:rPr lang="en-US" sz="3200" smtClean="0">
                <a:solidFill>
                  <a:srgbClr val="495771"/>
                </a:solidFill>
                <a:latin typeface="Arial Black" charset="0"/>
                <a:ea typeface="Arial Black" charset="0"/>
                <a:cs typeface="Arial Black" charset="0"/>
              </a:rPr>
              <a:t>ACCELERATINGCLEAN </a:t>
            </a:r>
            <a:r>
              <a:rPr lang="en-US" sz="3200" dirty="0" smtClean="0">
                <a:solidFill>
                  <a:srgbClr val="495771"/>
                </a:solidFill>
                <a:latin typeface="Arial Black" charset="0"/>
                <a:ea typeface="Arial Black" charset="0"/>
                <a:cs typeface="Arial Black" charset="0"/>
              </a:rPr>
              <a:t>INNOVATION </a:t>
            </a:r>
            <a:br>
              <a:rPr lang="en-US" sz="3200" dirty="0" smtClean="0">
                <a:solidFill>
                  <a:srgbClr val="49577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3200" dirty="0" smtClean="0">
                <a:solidFill>
                  <a:srgbClr val="495771"/>
                </a:solidFill>
                <a:latin typeface="Arial Black" charset="0"/>
                <a:ea typeface="Arial Black" charset="0"/>
                <a:cs typeface="Arial Black" charset="0"/>
              </a:rPr>
              <a:t>IN CANADA</a:t>
            </a:r>
            <a:endParaRPr lang="en-US" sz="3200" dirty="0">
              <a:solidFill>
                <a:srgbClr val="49577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27416" r="12218" b="22500"/>
          <a:stretch/>
        </p:blipFill>
        <p:spPr>
          <a:xfrm>
            <a:off x="188590" y="434763"/>
            <a:ext cx="3213829" cy="765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49634" y="1035717"/>
            <a:ext cx="3462808" cy="4774024"/>
          </a:xfrm>
          <a:prstGeom prst="rect">
            <a:avLst/>
          </a:prstGeom>
          <a:solidFill>
            <a:srgbClr val="725B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11140" b="20613"/>
          <a:stretch/>
        </p:blipFill>
        <p:spPr>
          <a:xfrm>
            <a:off x="-9" y="1786272"/>
            <a:ext cx="5082504" cy="297711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226234" y="3952420"/>
            <a:ext cx="1449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495771"/>
                </a:solidFill>
                <a:latin typeface="arial" charset="0"/>
              </a:rPr>
              <a:t>April </a:t>
            </a:r>
            <a:r>
              <a:rPr lang="en-US" sz="1600" dirty="0">
                <a:solidFill>
                  <a:srgbClr val="495771"/>
                </a:solidFill>
                <a:latin typeface="arial" charset="0"/>
              </a:rPr>
              <a:t>12, 2017</a:t>
            </a:r>
            <a:endParaRPr lang="en-US" sz="1600" dirty="0">
              <a:solidFill>
                <a:srgbClr val="49577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606392" y="31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345479" y="3157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654404" y="4784652"/>
            <a:ext cx="219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institute.smartprosperity.ca</a:t>
            </a:r>
            <a:endParaRPr lang="en-US" sz="1050" b="1" dirty="0">
              <a:solidFill>
                <a:srgbClr val="4A577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Government in Clean Innovation?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29259" r="2281" b="17408"/>
          <a:stretch/>
        </p:blipFill>
        <p:spPr>
          <a:xfrm>
            <a:off x="339213" y="1686847"/>
            <a:ext cx="8001000" cy="2743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96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b="16176"/>
          <a:stretch/>
        </p:blipFill>
        <p:spPr>
          <a:xfrm>
            <a:off x="-180750" y="920168"/>
            <a:ext cx="9004005" cy="4198384"/>
          </a:xfrm>
          <a:prstGeom prst="rect">
            <a:avLst/>
          </a:prstGeom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152400" y="133351"/>
            <a:ext cx="8001000" cy="929879"/>
          </a:xfrm>
        </p:spPr>
        <p:txBody>
          <a:bodyPr>
            <a:normAutofit/>
          </a:bodyPr>
          <a:lstStyle/>
          <a:p>
            <a:r>
              <a:rPr lang="en-US" dirty="0" smtClean="0"/>
              <a:t>Our Clean Innovation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73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 Policies and Clean Innovation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26219"/>
          <a:stretch/>
        </p:blipFill>
        <p:spPr>
          <a:xfrm>
            <a:off x="76200" y="1819176"/>
            <a:ext cx="8470342" cy="21753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227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3" b="25095"/>
          <a:stretch/>
        </p:blipFill>
        <p:spPr>
          <a:xfrm>
            <a:off x="76200" y="1925053"/>
            <a:ext cx="8470342" cy="2175309"/>
          </a:xfrm>
          <a:prstGeom prst="rect">
            <a:avLst/>
          </a:prstGeom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PULL </a:t>
            </a:r>
            <a:r>
              <a:rPr lang="en-US" dirty="0" smtClean="0"/>
              <a:t>Policies and Clean Innovation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703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2" b="29930"/>
          <a:stretch/>
        </p:blipFill>
        <p:spPr>
          <a:xfrm>
            <a:off x="101253" y="1886552"/>
            <a:ext cx="8471647" cy="2088682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Policies and Clean Innovation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9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</a:t>
            </a:r>
            <a:r>
              <a:rPr lang="en-US" dirty="0"/>
              <a:t>Policies and Clean Innovation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3" b="25454"/>
          <a:stretch/>
        </p:blipFill>
        <p:spPr>
          <a:xfrm>
            <a:off x="-154000" y="1886555"/>
            <a:ext cx="8468326" cy="21753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61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 b="12963"/>
          <a:stretch/>
        </p:blipFill>
        <p:spPr>
          <a:xfrm>
            <a:off x="228600" y="760396"/>
            <a:ext cx="8468326" cy="3849704"/>
          </a:xfrm>
          <a:prstGeom prst="rect">
            <a:avLst/>
          </a:prstGeom>
        </p:spPr>
      </p:pic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152400" y="133351"/>
            <a:ext cx="8001000" cy="929879"/>
          </a:xfrm>
        </p:spPr>
        <p:txBody>
          <a:bodyPr>
            <a:normAutofit/>
          </a:bodyPr>
          <a:lstStyle/>
          <a:p>
            <a:r>
              <a:rPr lang="en-US" dirty="0" smtClean="0"/>
              <a:t>Clean Innovation Model: Detailed policy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10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b="16176"/>
          <a:stretch/>
        </p:blipFill>
        <p:spPr>
          <a:xfrm>
            <a:off x="-180750" y="920168"/>
            <a:ext cx="9004005" cy="4198384"/>
          </a:xfrm>
          <a:prstGeom prst="rect">
            <a:avLst/>
          </a:prstGeom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152400" y="133351"/>
            <a:ext cx="8001000" cy="929879"/>
          </a:xfrm>
        </p:spPr>
        <p:txBody>
          <a:bodyPr>
            <a:normAutofit/>
          </a:bodyPr>
          <a:lstStyle/>
          <a:p>
            <a:r>
              <a:rPr lang="en-US" dirty="0" smtClean="0"/>
              <a:t>Our Clean Innovation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1" y="106323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Canadian governments have made substantial progress in recent months in building the policy architecture that will boost clean </a:t>
            </a:r>
            <a:r>
              <a:rPr lang="en-US" dirty="0" smtClean="0"/>
              <a:t>innovation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December 2016, First Ministers </a:t>
            </a:r>
            <a:r>
              <a:rPr lang="en-US" dirty="0"/>
              <a:t>signed the Pan-Canadian Framework on Clean Growth and Climate </a:t>
            </a:r>
            <a:r>
              <a:rPr lang="en-US" dirty="0" smtClean="0"/>
              <a:t>Change, which sets </a:t>
            </a:r>
            <a:r>
              <a:rPr lang="en-US" dirty="0"/>
              <a:t>out a range of federal and provincial policy commitments designed to move Canada towards meeting its Paris climate targets and help stimulate </a:t>
            </a:r>
            <a:r>
              <a:rPr lang="en-US" dirty="0" smtClean="0"/>
              <a:t>low-carbon innovation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recent 2017 federal budget builds on this framework by making a major investment in all stages of clean </a:t>
            </a:r>
            <a:r>
              <a:rPr lang="en-US" dirty="0" smtClean="0"/>
              <a:t>innovation, including in PUSH, PULL, GROW and STRENGTHEN</a:t>
            </a:r>
          </a:p>
          <a:p>
            <a:r>
              <a:rPr lang="en-US" dirty="0"/>
              <a:t>These new commitments are important, but they are just a start</a:t>
            </a:r>
            <a:r>
              <a:rPr lang="en-US" dirty="0" smtClean="0"/>
              <a:t>. Further federal, provincial/territorial and other actions and investments will be needed to secure Canada’s clean innovation future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1000" smtClean="0"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91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85777" y="133351"/>
            <a:ext cx="8001000" cy="929879"/>
          </a:xfrm>
        </p:spPr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9018" r="26818" b="30129"/>
          <a:stretch/>
        </p:blipFill>
        <p:spPr>
          <a:xfrm>
            <a:off x="276447" y="294456"/>
            <a:ext cx="1127050" cy="83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3" y="4021739"/>
            <a:ext cx="919736" cy="919736"/>
          </a:xfrm>
          <a:prstGeom prst="rect">
            <a:avLst/>
          </a:prstGeom>
        </p:spPr>
      </p:pic>
      <p:sp>
        <p:nvSpPr>
          <p:cNvPr id="8" name="Title 10"/>
          <p:cNvSpPr txBox="1">
            <a:spLocks/>
          </p:cNvSpPr>
          <p:nvPr/>
        </p:nvSpPr>
        <p:spPr>
          <a:xfrm>
            <a:off x="669852" y="3681134"/>
            <a:ext cx="1210316" cy="512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rgbClr val="4A5771"/>
                </a:solidFill>
              </a:rPr>
              <a:t>Contact</a:t>
            </a:r>
            <a:endParaRPr lang="en-US" sz="900" dirty="0">
              <a:solidFill>
                <a:srgbClr val="4A577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9054" y="4061637"/>
            <a:ext cx="155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Michelle Brownlee</a:t>
            </a:r>
          </a:p>
          <a:p>
            <a:r>
              <a:rPr lang="en-US" sz="1600" dirty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Director, </a:t>
            </a:r>
            <a:r>
              <a:rPr lang="en-US" sz="1600" dirty="0" smtClean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Policy</a:t>
            </a:r>
            <a:endParaRPr lang="en-US" sz="1600" b="0" i="0" dirty="0">
              <a:solidFill>
                <a:srgbClr val="4A577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1660" y="4061637"/>
            <a:ext cx="3122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michelle@smartprosperity.ca</a:t>
            </a:r>
          </a:p>
          <a:p>
            <a:r>
              <a:rPr lang="en-US" sz="1600" dirty="0" smtClean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613-408-0645</a:t>
            </a:r>
            <a:endParaRPr lang="en-US" sz="1600" dirty="0">
              <a:solidFill>
                <a:srgbClr val="4A577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dirty="0" smtClean="0">
                <a:solidFill>
                  <a:srgbClr val="4A5771"/>
                </a:solidFill>
                <a:latin typeface="Arial" charset="0"/>
                <a:ea typeface="Arial" charset="0"/>
                <a:cs typeface="Arial" charset="0"/>
              </a:rPr>
              <a:t>MJ_Brownlee</a:t>
            </a:r>
            <a:endParaRPr lang="en-US" sz="1600" dirty="0">
              <a:solidFill>
                <a:srgbClr val="4A577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62676" y="4081240"/>
            <a:ext cx="1" cy="850371"/>
          </a:xfrm>
          <a:prstGeom prst="line">
            <a:avLst/>
          </a:prstGeom>
          <a:ln>
            <a:solidFill>
              <a:srgbClr val="725BA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1000" smtClean="0"/>
              <a:t>19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84521" y="1435395"/>
            <a:ext cx="6496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A5771"/>
                </a:solidFill>
                <a:latin typeface="Arial Black" charset="0"/>
                <a:ea typeface="Arial Black" charset="0"/>
                <a:cs typeface="Arial Black" charset="0"/>
              </a:rPr>
              <a:t>At the bottom of the PARTICIPANTS window, click the RAISE YOUR HAND button. You will then be unmuted and prompted by the moderator.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8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Clean Innovation Matters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1" y="971550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demand for clean innovation – new technologies, products and practices that improve environmental performance – is rapidly growing.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Accelerating </a:t>
            </a:r>
            <a:r>
              <a:rPr lang="en-US" dirty="0"/>
              <a:t>the pace of clean innovation in Canada is not only an important tool for meeting climate and environmental goals, it also represents a critical economic opportunity across all Canadian sectors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Canada’s </a:t>
            </a:r>
            <a:r>
              <a:rPr lang="en-US" dirty="0" err="1"/>
              <a:t>cleantech</a:t>
            </a:r>
            <a:r>
              <a:rPr lang="en-US" dirty="0"/>
              <a:t> sector can tap into a fast-growing global market that is expected to be worth as much as C$2.5 trillion by 2020. 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Resource </a:t>
            </a:r>
            <a:r>
              <a:rPr lang="en-US" dirty="0"/>
              <a:t>and manufacturing sectors can also </a:t>
            </a:r>
            <a:r>
              <a:rPr lang="en-US" dirty="0" smtClean="0"/>
              <a:t>benefit </a:t>
            </a:r>
            <a:r>
              <a:rPr lang="mr-IN" dirty="0" smtClean="0"/>
              <a:t>–</a:t>
            </a:r>
            <a:r>
              <a:rPr lang="en-US" dirty="0" smtClean="0"/>
              <a:t> McKinsey </a:t>
            </a:r>
            <a:r>
              <a:rPr lang="en-US" dirty="0"/>
              <a:t>estimates that improvements in energy and resource efficiency will represent a C$3.8 trillion economic opportunity by 2030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83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a Clean Innovation Model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047750"/>
            <a:ext cx="7772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Accelerating clean innovation requires identifying the right places for government intervention and designing smart policies, which in turn requires an understanding of how clean innovation happens.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drives and guides the search for new ideas and inventions?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 these inventions get developed into commercially viable products?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where is government help most needed to remove barriers and create incentives to foster clean innovation?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We consider 3 (consistent) models </a:t>
            </a:r>
            <a:r>
              <a:rPr lang="mr-IN" dirty="0"/>
              <a:t>–</a:t>
            </a:r>
            <a:r>
              <a:rPr lang="en-US" dirty="0" smtClean="0"/>
              <a:t> the </a:t>
            </a:r>
            <a:r>
              <a:rPr lang="en-US" i="1" dirty="0" smtClean="0"/>
              <a:t>Stages</a:t>
            </a:r>
            <a:r>
              <a:rPr lang="en-US" dirty="0" smtClean="0"/>
              <a:t> model, the </a:t>
            </a:r>
            <a:r>
              <a:rPr lang="en-US" i="1" dirty="0" smtClean="0"/>
              <a:t>Systems</a:t>
            </a:r>
            <a:r>
              <a:rPr lang="en-US" dirty="0" smtClean="0"/>
              <a:t> model, the </a:t>
            </a:r>
            <a:r>
              <a:rPr lang="en-US" i="1" dirty="0" smtClean="0"/>
              <a:t>Evolutionary Geography</a:t>
            </a:r>
            <a:r>
              <a:rPr lang="en-US" dirty="0" smtClean="0"/>
              <a:t> model </a:t>
            </a:r>
            <a:r>
              <a:rPr lang="mr-IN" dirty="0" smtClean="0"/>
              <a:t>–</a:t>
            </a:r>
            <a:r>
              <a:rPr lang="en-US" dirty="0" smtClean="0"/>
              <a:t> and use a variation on the stages model </a:t>
            </a:r>
            <a:r>
              <a:rPr lang="en-US" dirty="0"/>
              <a:t>that </a:t>
            </a:r>
            <a:r>
              <a:rPr lang="en-US" dirty="0" smtClean="0"/>
              <a:t>focuses </a:t>
            </a:r>
            <a:r>
              <a:rPr lang="en-US" dirty="0"/>
              <a:t>on the main forces and actors involved in clean </a:t>
            </a:r>
            <a:r>
              <a:rPr lang="en-US" dirty="0" smtClean="0"/>
              <a:t>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69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Clean Innovation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38148" r="14550" b="32223"/>
          <a:stretch/>
        </p:blipFill>
        <p:spPr>
          <a:xfrm>
            <a:off x="1066799" y="2266950"/>
            <a:ext cx="6172201" cy="15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172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25926" b="32593"/>
          <a:stretch/>
        </p:blipFill>
        <p:spPr>
          <a:xfrm>
            <a:off x="304800" y="1962150"/>
            <a:ext cx="7555942" cy="21336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Actors: Researchers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55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5" r="8275" b="37037"/>
          <a:stretch/>
        </p:blipFill>
        <p:spPr>
          <a:xfrm>
            <a:off x="685800" y="2419350"/>
            <a:ext cx="7772400" cy="14478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Actors: Consumers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4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8890" r="14571" b="23703"/>
          <a:stretch/>
        </p:blipFill>
        <p:spPr>
          <a:xfrm>
            <a:off x="990600" y="2114550"/>
            <a:ext cx="6324600" cy="24384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Actors: Private Investors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533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r="3180" b="23333"/>
          <a:stretch/>
        </p:blipFill>
        <p:spPr>
          <a:xfrm>
            <a:off x="76200" y="1962150"/>
            <a:ext cx="8204200" cy="25908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Failures in Clean Innovation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1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Failures in Clean Innovation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3180" b="26296"/>
          <a:stretch/>
        </p:blipFill>
        <p:spPr>
          <a:xfrm>
            <a:off x="111372" y="2038350"/>
            <a:ext cx="8204200" cy="236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z="900" smtClean="0"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71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467</Words>
  <Application>Microsoft Macintosh PowerPoint</Application>
  <PresentationFormat>On-screen Show (16:9)</PresentationFormat>
  <Paragraphs>74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Black</vt:lpstr>
      <vt:lpstr>Calibri</vt:lpstr>
      <vt:lpstr>Mangal</vt:lpstr>
      <vt:lpstr>Arial</vt:lpstr>
      <vt:lpstr>Arial</vt:lpstr>
      <vt:lpstr>Office Theme</vt:lpstr>
      <vt:lpstr>PowerPoint Presentation</vt:lpstr>
      <vt:lpstr>Why Clean Innovation Matters</vt:lpstr>
      <vt:lpstr>Why We Need a Clean Innovation Model</vt:lpstr>
      <vt:lpstr>Stages of Clean Innovation</vt:lpstr>
      <vt:lpstr>Actors: Researchers</vt:lpstr>
      <vt:lpstr>Actors: Consumers</vt:lpstr>
      <vt:lpstr>Actors: Private Investors</vt:lpstr>
      <vt:lpstr>Market Failures in Clean Innovation</vt:lpstr>
      <vt:lpstr>Market Failures in Clean Innovation</vt:lpstr>
      <vt:lpstr>Role of Government in Clean Innovation?</vt:lpstr>
      <vt:lpstr>Our Clean Innovation Model</vt:lpstr>
      <vt:lpstr>PUSH Policies and Clean Innovation</vt:lpstr>
      <vt:lpstr>PULL Policies and Clean Innovation</vt:lpstr>
      <vt:lpstr>GROW Policies and Clean Innovation</vt:lpstr>
      <vt:lpstr>STRENGTHEN Policies and Clean Innovation</vt:lpstr>
      <vt:lpstr>Clean Innovation Model: Detailed policy view</vt:lpstr>
      <vt:lpstr>Our Clean Innovation Model</vt:lpstr>
      <vt:lpstr>Looking Forward</vt:lpstr>
      <vt:lpstr>Questions &amp; Discussion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Jean CGD</dc:creator>
  <cp:lastModifiedBy>Eric Campbell</cp:lastModifiedBy>
  <cp:revision>59</cp:revision>
  <dcterms:created xsi:type="dcterms:W3CDTF">2015-09-22T14:08:47Z</dcterms:created>
  <dcterms:modified xsi:type="dcterms:W3CDTF">2017-04-12T16:49:35Z</dcterms:modified>
</cp:coreProperties>
</file>